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sldIdLst>
    <p:sldId id="298" r:id="rId4"/>
    <p:sldId id="262" r:id="rId5"/>
    <p:sldId id="299" r:id="rId6"/>
    <p:sldId id="263" r:id="rId7"/>
    <p:sldId id="264" r:id="rId8"/>
    <p:sldId id="265" r:id="rId9"/>
    <p:sldId id="266" r:id="rId10"/>
    <p:sldId id="300" r:id="rId11"/>
    <p:sldId id="302" r:id="rId12"/>
    <p:sldId id="301" r:id="rId13"/>
    <p:sldId id="303"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C2C2F-2E5B-275C-37EB-D96B9D45F76A}" name="Katy Schmid" initials="KS" userId="S::Schmid@TheArc.org::69a4f3f9-ed78-461d-8049-8fbc15636a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0AF2E-BE29-D2A2-F0EE-AE737F427D32}" v="25" dt="2024-02-21T17:06:05.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89" autoAdjust="0"/>
    <p:restoredTop sz="53339" autoAdjust="0"/>
  </p:normalViewPr>
  <p:slideViewPr>
    <p:cSldViewPr snapToGrid="0">
      <p:cViewPr varScale="1">
        <p:scale>
          <a:sx n="45" d="100"/>
          <a:sy n="45" d="100"/>
        </p:scale>
        <p:origin x="10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Wytkind" userId="S::wytkind@thearc.org::c8ba858b-e939-43ef-aeb6-c79fd996a1ed" providerId="AD" clId="Web-{7CC0BC97-2D9A-CDC8-07F9-13C9462D8859}"/>
    <pc:docChg chg="modSld">
      <pc:chgData name="Leo Wytkind" userId="S::wytkind@thearc.org::c8ba858b-e939-43ef-aeb6-c79fd996a1ed" providerId="AD" clId="Web-{7CC0BC97-2D9A-CDC8-07F9-13C9462D8859}" dt="2024-02-15T15:19:40.015" v="3"/>
      <pc:docMkLst>
        <pc:docMk/>
      </pc:docMkLst>
      <pc:sldChg chg="modNotes">
        <pc:chgData name="Leo Wytkind" userId="S::wytkind@thearc.org::c8ba858b-e939-43ef-aeb6-c79fd996a1ed" providerId="AD" clId="Web-{7CC0BC97-2D9A-CDC8-07F9-13C9462D8859}" dt="2024-02-15T15:19:40.015" v="3"/>
        <pc:sldMkLst>
          <pc:docMk/>
          <pc:sldMk cId="2142765134" sldId="262"/>
        </pc:sldMkLst>
      </pc:sldChg>
    </pc:docChg>
  </pc:docChgLst>
  <pc:docChgLst>
    <pc:chgData name="Leo Wytkind" userId="S::wytkind@thearc.org::c8ba858b-e939-43ef-aeb6-c79fd996a1ed" providerId="AD" clId="Web-{8290AF2E-BE29-D2A2-F0EE-AE737F427D32}"/>
    <pc:docChg chg="modSld">
      <pc:chgData name="Leo Wytkind" userId="S::wytkind@thearc.org::c8ba858b-e939-43ef-aeb6-c79fd996a1ed" providerId="AD" clId="Web-{8290AF2E-BE29-D2A2-F0EE-AE737F427D32}" dt="2024-02-21T17:06:05.648" v="28" actId="1076"/>
      <pc:docMkLst>
        <pc:docMk/>
      </pc:docMkLst>
      <pc:sldChg chg="modSp">
        <pc:chgData name="Leo Wytkind" userId="S::wytkind@thearc.org::c8ba858b-e939-43ef-aeb6-c79fd996a1ed" providerId="AD" clId="Web-{8290AF2E-BE29-D2A2-F0EE-AE737F427D32}" dt="2024-02-21T17:06:05.648" v="28" actId="1076"/>
        <pc:sldMkLst>
          <pc:docMk/>
          <pc:sldMk cId="208743934" sldId="261"/>
        </pc:sldMkLst>
        <pc:spChg chg="mod">
          <ac:chgData name="Leo Wytkind" userId="S::wytkind@thearc.org::c8ba858b-e939-43ef-aeb6-c79fd996a1ed" providerId="AD" clId="Web-{8290AF2E-BE29-D2A2-F0EE-AE737F427D32}" dt="2024-02-21T17:06:05.648" v="28" actId="1076"/>
          <ac:spMkLst>
            <pc:docMk/>
            <pc:sldMk cId="208743934" sldId="261"/>
            <ac:spMk id="2" creationId="{C37C8CA2-FA3A-A7CD-46BC-B8D04B07E8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6D4B9-3073-5349-9615-279EC5C2A16C}"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263ED-2A2D-2041-BE3C-3532EFF97248}" type="slidenum">
              <a:rPr lang="en-US" smtClean="0"/>
              <a:t>‹#›</a:t>
            </a:fld>
            <a:endParaRPr lang="en-US"/>
          </a:p>
        </p:txBody>
      </p:sp>
    </p:spTree>
    <p:extLst>
      <p:ext uri="{BB962C8B-B14F-4D97-AF65-F5344CB8AC3E}">
        <p14:creationId xmlns:p14="http://schemas.microsoft.com/office/powerpoint/2010/main" val="14194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slides]</a:t>
            </a:r>
          </a:p>
        </p:txBody>
      </p:sp>
      <p:sp>
        <p:nvSpPr>
          <p:cNvPr id="4" name="Slide Number Placeholder 3"/>
          <p:cNvSpPr>
            <a:spLocks noGrp="1"/>
          </p:cNvSpPr>
          <p:nvPr>
            <p:ph type="sldNum" sz="quarter" idx="5"/>
          </p:nvPr>
        </p:nvSpPr>
        <p:spPr/>
        <p:txBody>
          <a:bodyPr/>
          <a:lstStyle/>
          <a:p>
            <a:fld id="{290263ED-2A2D-2041-BE3C-3532EFF97248}" type="slidenum">
              <a:rPr lang="en-US" smtClean="0"/>
              <a:t>1</a:t>
            </a:fld>
            <a:endParaRPr lang="en-US"/>
          </a:p>
        </p:txBody>
      </p:sp>
    </p:spTree>
    <p:extLst>
      <p:ext uri="{BB962C8B-B14F-4D97-AF65-F5344CB8AC3E}">
        <p14:creationId xmlns:p14="http://schemas.microsoft.com/office/powerpoint/2010/main" val="2488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folks who are seeking basic, high level information on the special education process, we have a section of our website that is free and completely in Spanish.</a:t>
            </a:r>
          </a:p>
          <a:p>
            <a:r>
              <a:rPr lang="en-US" dirty="0"/>
              <a:t>Topics covered in that section include: general information on the special education process, Early Intervention, IEPs, Section 504, transition services.</a:t>
            </a:r>
          </a:p>
          <a:p>
            <a:endParaRPr lang="en-US" dirty="0"/>
          </a:p>
        </p:txBody>
      </p:sp>
      <p:sp>
        <p:nvSpPr>
          <p:cNvPr id="4" name="Slide Number Placeholder 3"/>
          <p:cNvSpPr>
            <a:spLocks noGrp="1"/>
          </p:cNvSpPr>
          <p:nvPr>
            <p:ph type="sldNum" sz="quarter" idx="5"/>
          </p:nvPr>
        </p:nvSpPr>
        <p:spPr/>
        <p:txBody>
          <a:bodyPr/>
          <a:lstStyle/>
          <a:p>
            <a:fld id="{290263ED-2A2D-2041-BE3C-3532EFF97248}" type="slidenum">
              <a:rPr lang="en-US" smtClean="0"/>
              <a:t>10</a:t>
            </a:fld>
            <a:endParaRPr lang="en-US"/>
          </a:p>
        </p:txBody>
      </p:sp>
    </p:spTree>
    <p:extLst>
      <p:ext uri="{BB962C8B-B14F-4D97-AF65-F5344CB8AC3E}">
        <p14:creationId xmlns:p14="http://schemas.microsoft.com/office/powerpoint/2010/main" val="242966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currently have a few grant-funded programs that provide free access to the curriculum. The first one is focused on providing free access to family members in southern rural states. We will provide information on that program in our follow up email to webinar attendees.</a:t>
            </a:r>
          </a:p>
          <a:p>
            <a:endParaRPr lang="en-US" dirty="0"/>
          </a:p>
          <a:p>
            <a:r>
              <a:rPr lang="en-US" dirty="0"/>
              <a:t>We also have several state-based partnerships with chapters who are working within their community to provide free access and host focus-groups to review the content, and discuss state and local special education nuances. Please email us to inquire if there is a program in your area.</a:t>
            </a:r>
          </a:p>
          <a:p>
            <a:endParaRPr lang="en-US" dirty="0"/>
          </a:p>
          <a:p>
            <a:r>
              <a:rPr lang="en-US" dirty="0"/>
              <a:t>If there isn’t a program right now, that doesn’t mean that there may not be one in the future, we are doing our best to target as many regions and states as possible when offering our grant-funded programming.  </a:t>
            </a:r>
          </a:p>
          <a:p>
            <a:endParaRPr lang="en-US" dirty="0"/>
          </a:p>
          <a:p>
            <a:endParaRPr lang="en-US" dirty="0"/>
          </a:p>
        </p:txBody>
      </p:sp>
      <p:sp>
        <p:nvSpPr>
          <p:cNvPr id="4" name="Slide Number Placeholder 3"/>
          <p:cNvSpPr>
            <a:spLocks noGrp="1"/>
          </p:cNvSpPr>
          <p:nvPr>
            <p:ph type="sldNum" sz="quarter" idx="5"/>
          </p:nvPr>
        </p:nvSpPr>
        <p:spPr/>
        <p:txBody>
          <a:bodyPr/>
          <a:lstStyle/>
          <a:p>
            <a:fld id="{290263ED-2A2D-2041-BE3C-3532EFF97248}" type="slidenum">
              <a:rPr lang="en-US" smtClean="0"/>
              <a:t>11</a:t>
            </a:fld>
            <a:endParaRPr lang="en-US"/>
          </a:p>
        </p:txBody>
      </p:sp>
    </p:spTree>
    <p:extLst>
      <p:ext uri="{BB962C8B-B14F-4D97-AF65-F5344CB8AC3E}">
        <p14:creationId xmlns:p14="http://schemas.microsoft.com/office/powerpoint/2010/main" val="172159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263ED-2A2D-2041-BE3C-3532EFF97248}" type="slidenum">
              <a:rPr lang="en-US" smtClean="0"/>
              <a:t>12</a:t>
            </a:fld>
            <a:endParaRPr lang="en-US"/>
          </a:p>
        </p:txBody>
      </p:sp>
    </p:spTree>
    <p:extLst>
      <p:ext uri="{BB962C8B-B14F-4D97-AF65-F5344CB8AC3E}">
        <p14:creationId xmlns:p14="http://schemas.microsoft.com/office/powerpoint/2010/main" val="40191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a:t>
            </a:r>
            <a:r>
              <a:rPr lang="en-US" sz="1200" kern="1200" dirty="0" err="1">
                <a:solidFill>
                  <a:schemeClr val="tx1"/>
                </a:solidFill>
                <a:effectLst/>
                <a:latin typeface="+mn-lt"/>
                <a:ea typeface="+mn-ea"/>
                <a:cs typeface="+mn-cs"/>
              </a:rPr>
              <a:t>Arc@School’s</a:t>
            </a:r>
            <a:r>
              <a:rPr lang="en-US" sz="1200" kern="1200" dirty="0">
                <a:solidFill>
                  <a:schemeClr val="tx1"/>
                </a:solidFill>
                <a:effectLst/>
                <a:latin typeface="+mn-lt"/>
                <a:ea typeface="+mn-ea"/>
                <a:cs typeface="+mn-cs"/>
              </a:rPr>
              <a:t> webinar, focused on introducing the launch of the Spanish-language Advocacy Curriculum. In this brief introductory webinar, you will learn about the core components of this curriculum. For those of you who are already familiar with the English version of the curriculum, the Spanish version is the exact same, just simply translated to Spanish. </a:t>
            </a:r>
          </a:p>
          <a:p>
            <a:endParaRPr lang="en-US" sz="1200" kern="1200" dirty="0">
              <a:solidFill>
                <a:schemeClr val="tx1"/>
              </a:solidFill>
              <a:effectLst/>
              <a:latin typeface="+mn-lt"/>
              <a:ea typeface="+mn-ea"/>
              <a:cs typeface="+mn-cs"/>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This is the </a:t>
            </a:r>
            <a:r>
              <a:rPr lang="en-US" sz="1800" b="1" dirty="0">
                <a:effectLst/>
                <a:latin typeface="Calibri" panose="020F0502020204030204" pitchFamily="34" charset="0"/>
                <a:ea typeface="Calibri" panose="020F0502020204030204" pitchFamily="34" charset="0"/>
                <a:cs typeface="Arial" panose="020B0604020202020204" pitchFamily="34" charset="0"/>
              </a:rPr>
              <a:t>English language version</a:t>
            </a:r>
            <a:r>
              <a:rPr lang="en-US" sz="1800" dirty="0">
                <a:effectLst/>
                <a:latin typeface="Calibri" panose="020F0502020204030204" pitchFamily="34" charset="0"/>
                <a:ea typeface="Calibri" panose="020F0502020204030204" pitchFamily="34" charset="0"/>
                <a:cs typeface="Arial" panose="020B0604020202020204" pitchFamily="34" charset="0"/>
              </a:rPr>
              <a:t> of the webinar, if you are here by mistake and prefer the </a:t>
            </a:r>
            <a:r>
              <a:rPr lang="en-US" sz="1800" b="1" dirty="0">
                <a:effectLst/>
                <a:latin typeface="Calibri" panose="020F0502020204030204" pitchFamily="34" charset="0"/>
                <a:ea typeface="Calibri" panose="020F0502020204030204" pitchFamily="34" charset="0"/>
                <a:cs typeface="Arial" panose="020B0604020202020204" pitchFamily="34" charset="0"/>
              </a:rPr>
              <a:t>Spanish language version</a:t>
            </a:r>
            <a:r>
              <a:rPr lang="en-US" sz="1800" dirty="0">
                <a:effectLst/>
                <a:latin typeface="Calibri" panose="020F0502020204030204" pitchFamily="34" charset="0"/>
                <a:ea typeface="Calibri" panose="020F0502020204030204" pitchFamily="34" charset="0"/>
                <a:cs typeface="Arial" panose="020B0604020202020204" pitchFamily="34" charset="0"/>
              </a:rPr>
              <a:t> of the webinar that is scheduled to take place immediately after this webinar, at 1:30 ET. Please go to the link inserted in the chat box to register for that webinar.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ES" sz="1800" dirty="0" err="1">
                <a:effectLst/>
                <a:latin typeface="Calibri" panose="020F0502020204030204" pitchFamily="34" charset="0"/>
              </a:rPr>
              <a:t>DeeDee</a:t>
            </a:r>
            <a:r>
              <a:rPr lang="es-ES" sz="1800" dirty="0">
                <a:effectLst/>
                <a:latin typeface="Calibri" panose="020F0502020204030204" pitchFamily="34" charset="0"/>
              </a:rPr>
              <a:t> </a:t>
            </a:r>
            <a:r>
              <a:rPr lang="es-ES" sz="1800" dirty="0" err="1">
                <a:effectLst/>
                <a:latin typeface="Calibri" panose="020F0502020204030204" pitchFamily="34" charset="0"/>
              </a:rPr>
              <a:t>or</a:t>
            </a:r>
            <a:r>
              <a:rPr lang="es-ES" sz="1800" dirty="0">
                <a:effectLst/>
                <a:latin typeface="Calibri" panose="020F0502020204030204" pitchFamily="34" charset="0"/>
              </a:rPr>
              <a:t> Wanda </a:t>
            </a:r>
            <a:r>
              <a:rPr lang="es-ES" sz="1800" dirty="0" err="1">
                <a:effectLst/>
                <a:latin typeface="Calibri" panose="020F0502020204030204" pitchFamily="34" charset="0"/>
              </a:rPr>
              <a:t>read</a:t>
            </a:r>
            <a:r>
              <a:rPr lang="es-ES" sz="1800" dirty="0">
                <a:effectLst/>
                <a:latin typeface="Calibri" panose="020F0502020204030204" pitchFamily="34" charset="0"/>
              </a:rPr>
              <a:t>: </a:t>
            </a:r>
          </a:p>
          <a:p>
            <a:r>
              <a:rPr lang="es-ES" sz="1800" dirty="0">
                <a:effectLst/>
                <a:latin typeface="Calibri"/>
                <a:ea typeface="Calibri"/>
                <a:cs typeface="Calibri"/>
              </a:rPr>
              <a:t>Esta es la </a:t>
            </a:r>
            <a:r>
              <a:rPr lang="es-ES" sz="1800" b="1" dirty="0">
                <a:effectLst/>
                <a:latin typeface="Calibri"/>
                <a:ea typeface="Calibri"/>
                <a:cs typeface="Calibri"/>
              </a:rPr>
              <a:t>versión en Inglés</a:t>
            </a:r>
            <a:r>
              <a:rPr lang="es-ES" sz="1800" dirty="0">
                <a:effectLst/>
                <a:latin typeface="Calibri"/>
                <a:ea typeface="Calibri"/>
                <a:cs typeface="Calibri"/>
              </a:rPr>
              <a:t> del seminario web, si está aquí por error y prefiere la </a:t>
            </a:r>
            <a:r>
              <a:rPr lang="es-ES" sz="1800" b="1" dirty="0">
                <a:effectLst/>
                <a:latin typeface="Calibri"/>
                <a:ea typeface="Calibri"/>
                <a:cs typeface="Calibri"/>
              </a:rPr>
              <a:t>versión en Español</a:t>
            </a:r>
            <a:r>
              <a:rPr lang="es-ES" sz="1800">
                <a:effectLst/>
                <a:latin typeface="Calibri"/>
                <a:ea typeface="Calibri"/>
                <a:cs typeface="Calibri"/>
              </a:rPr>
              <a:t> del seminario web que está programado para realizarse inmediatamente después de este seminario web, a </a:t>
            </a:r>
            <a:r>
              <a:rPr lang="es-ES" sz="1800">
                <a:latin typeface="Calibri"/>
                <a:ea typeface="Calibri"/>
                <a:cs typeface="Calibri"/>
              </a:rPr>
              <a:t>las 2:00</a:t>
            </a:r>
            <a:r>
              <a:rPr lang="es-ES" sz="1800">
                <a:effectLst/>
                <a:latin typeface="Calibri"/>
                <a:ea typeface="Calibri"/>
                <a:cs typeface="Calibri"/>
              </a:rPr>
              <a:t> ET. Vaya a </a:t>
            </a:r>
            <a:r>
              <a:rPr lang="es-ES" sz="1800" b="0">
                <a:effectLst/>
                <a:latin typeface="Calibri"/>
                <a:ea typeface="Calibri"/>
                <a:cs typeface="Calibri"/>
              </a:rPr>
              <a:t>en el chat </a:t>
            </a:r>
            <a:r>
              <a:rPr lang="es-ES" sz="1800">
                <a:effectLst/>
                <a:latin typeface="Calibri"/>
                <a:ea typeface="Calibri"/>
                <a:cs typeface="Calibri"/>
              </a:rPr>
              <a:t>para registrarse en ese seminario web.</a:t>
            </a:r>
            <a:endParaRPr lang="en-US" sz="1200" kern="120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75A20BD4-9D75-47AC-AAF8-A8CC13EF9A4B}" type="slidenum">
              <a:rPr lang="en-US" smtClean="0"/>
              <a:t>2</a:t>
            </a:fld>
            <a:endParaRPr lang="en-US"/>
          </a:p>
        </p:txBody>
      </p:sp>
    </p:spTree>
    <p:extLst>
      <p:ext uri="{BB962C8B-B14F-4D97-AF65-F5344CB8AC3E}">
        <p14:creationId xmlns:p14="http://schemas.microsoft.com/office/powerpoint/2010/main" val="4803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The </a:t>
            </a:r>
            <a:r>
              <a:rPr lang="en-US" b="0" dirty="0" err="1"/>
              <a:t>Arc@School</a:t>
            </a:r>
            <a:r>
              <a:rPr lang="en-US" b="0" dirty="0"/>
              <a:t> launched the English version of the curriculum, funded through a grant from AT&amp;T – we were very excited to provide this content to our chapter staff network and then realized that it would be greatly beneficial for families, educators and other disability advocacy professionals.</a:t>
            </a:r>
          </a:p>
          <a:p>
            <a:endParaRPr lang="en-US" b="0" dirty="0"/>
          </a:p>
          <a:p>
            <a:r>
              <a:rPr lang="en-US" b="0" dirty="0"/>
              <a:t>Since the launch, we’ve had thousands of users access the curriculum. Many of those users are chapter staff, but we also have many external users, such as parent or family members supporting a student with a disability, educators seeking more detailed information on special education federal law, also known as Individuals with Disabilities Education Act (IDEA) and other disability advocacy professionals.</a:t>
            </a:r>
          </a:p>
          <a:p>
            <a:endParaRPr lang="en-US" b="0" dirty="0"/>
          </a:p>
          <a:p>
            <a:r>
              <a:rPr lang="en-US" b="0" dirty="0"/>
              <a:t>In recent years we’ve partnered with various funders who have sponsored free accounts for differing demographics across the country. We’ve targeted specific regions, such as the rural south, as well as low-income households and BIPOC households.</a:t>
            </a:r>
          </a:p>
          <a:p>
            <a:endParaRPr lang="en-US" b="0" dirty="0"/>
          </a:p>
          <a:p>
            <a:r>
              <a:rPr lang="en-US" b="0" dirty="0"/>
              <a:t>We recognize the need for this information to be available in different languages and we’ve wanted to translate the curriculum to </a:t>
            </a:r>
            <a:r>
              <a:rPr lang="en-US" b="0" dirty="0" err="1"/>
              <a:t>spanish</a:t>
            </a:r>
            <a:r>
              <a:rPr lang="en-US" b="0" dirty="0"/>
              <a:t> for many years We are grateful that last year we received a grant to translate the entire curriculum, and that is what brings us here to today, to review the Spanish-version, talk about the features and how to get an account.</a:t>
            </a:r>
          </a:p>
        </p:txBody>
      </p:sp>
      <p:sp>
        <p:nvSpPr>
          <p:cNvPr id="4" name="Slide Number Placeholder 3"/>
          <p:cNvSpPr>
            <a:spLocks noGrp="1"/>
          </p:cNvSpPr>
          <p:nvPr>
            <p:ph type="sldNum" sz="quarter" idx="5"/>
          </p:nvPr>
        </p:nvSpPr>
        <p:spPr/>
        <p:txBody>
          <a:bodyPr/>
          <a:lstStyle/>
          <a:p>
            <a:fld id="{290263ED-2A2D-2041-BE3C-3532EFF97248}" type="slidenum">
              <a:rPr lang="en-US" smtClean="0"/>
              <a:t>3</a:t>
            </a:fld>
            <a:endParaRPr lang="en-US"/>
          </a:p>
        </p:txBody>
      </p:sp>
    </p:spTree>
    <p:extLst>
      <p:ext uri="{BB962C8B-B14F-4D97-AF65-F5344CB8AC3E}">
        <p14:creationId xmlns:p14="http://schemas.microsoft.com/office/powerpoint/2010/main" val="392507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Federal laws describe the services and supports available to students with disabilities, but students and parents often struggle to advocate on their own for appropriate educational services, and many seek help from a special education advocate. While both attorneys and non-attorney advocates are available to assist students and their families, non-attorney advocates are an important resource for students and families who cannot afford an attorney, find an attorney, or want to resolve their disagreements without involving an attorney.</a:t>
            </a:r>
          </a:p>
          <a:p>
            <a:r>
              <a:rPr lang="en-US" sz="1200" kern="1200" dirty="0">
                <a:solidFill>
                  <a:schemeClr val="tx1"/>
                </a:solidFill>
                <a:effectLst/>
                <a:latin typeface="+mn-lt"/>
                <a:ea typeface="+mn-ea"/>
                <a:cs typeface="+mn-cs"/>
              </a:rPr>
              <a:t>This curriculum is designed for individuals who are working with or advocating on behalf of children with disabilities in special education matters, this training is also valuable for parents and other family members as well as educators and related disability professionals.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 staff have free access to both the English and Spanish version of the curriculum, for everyone else there is a fee to access ($99), unless a chapter is running a grant-funded program that provides free access to their community.</a:t>
            </a:r>
            <a:br>
              <a:rPr lang="en-US" dirty="0"/>
            </a:br>
            <a:endParaRPr lang="en-US" dirty="0"/>
          </a:p>
        </p:txBody>
      </p:sp>
      <p:sp>
        <p:nvSpPr>
          <p:cNvPr id="4" name="Slide Number Placeholder 3"/>
          <p:cNvSpPr>
            <a:spLocks noGrp="1"/>
          </p:cNvSpPr>
          <p:nvPr>
            <p:ph type="sldNum" sz="quarter" idx="10"/>
          </p:nvPr>
        </p:nvSpPr>
        <p:spPr/>
        <p:txBody>
          <a:bodyPr/>
          <a:lstStyle/>
          <a:p>
            <a:fld id="{75A20BD4-9D75-47AC-AAF8-A8CC13EF9A4B}" type="slidenum">
              <a:rPr lang="en-US" smtClean="0"/>
              <a:t>4</a:t>
            </a:fld>
            <a:endParaRPr lang="en-US"/>
          </a:p>
        </p:txBody>
      </p:sp>
    </p:spTree>
    <p:extLst>
      <p:ext uri="{BB962C8B-B14F-4D97-AF65-F5344CB8AC3E}">
        <p14:creationId xmlns:p14="http://schemas.microsoft.com/office/powerpoint/2010/main" val="40831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familiar with the curriculum this will be a refresher as I review the components.</a:t>
            </a:r>
          </a:p>
          <a:p>
            <a:r>
              <a:rPr lang="en-US" sz="1200" kern="1200" dirty="0">
                <a:solidFill>
                  <a:schemeClr val="tx1"/>
                </a:solidFill>
                <a:effectLst/>
                <a:latin typeface="+mn-lt"/>
                <a:ea typeface="+mn-ea"/>
                <a:cs typeface="+mn-cs"/>
              </a:rPr>
              <a:t>The curriculum is online and self-paced. Users can work through content, pause and then come back to pick up where they left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curriculum is comprised of 8 modules. Module 1 provides foundational knowledge needed for advocacy. Module 2 describes early intervention services. Module 3 provides an overview of special education services. Module 4 has a more in-depth discussion of individualized education programs, or IEPs. Module 5 describes parent’s rights, also known as procedural safeguards. Module 6 describes Section 504. Module 7 describes educational records. And module 8 talks about some of the basic advocacy skills a special education advocate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module is roughly an hour long. All modules must be completed in order because the information provided in many modules lays the foundation for the following modules. </a:t>
            </a:r>
          </a:p>
          <a:p>
            <a:r>
              <a:rPr lang="en-US" sz="1200" kern="1200" dirty="0">
                <a:solidFill>
                  <a:schemeClr val="tx1"/>
                </a:solidFill>
                <a:effectLst/>
                <a:latin typeface="+mn-lt"/>
                <a:ea typeface="+mn-ea"/>
                <a:cs typeface="+mn-cs"/>
              </a:rPr>
              <a:t>For example, many of the items that a user learns in Module 1 will be referenced later in the curriculum, so for that reason, users must complete the modules in order.</a:t>
            </a:r>
          </a:p>
          <a:p>
            <a:pPr rtl="0"/>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A20BD4-9D75-47AC-AAF8-A8CC13EF9A4B}" type="slidenum">
              <a:rPr lang="en-US" smtClean="0"/>
              <a:t>5</a:t>
            </a:fld>
            <a:endParaRPr lang="en-US"/>
          </a:p>
        </p:txBody>
      </p:sp>
    </p:spTree>
    <p:extLst>
      <p:ext uri="{BB962C8B-B14F-4D97-AF65-F5344CB8AC3E}">
        <p14:creationId xmlns:p14="http://schemas.microsoft.com/office/powerpoint/2010/main" val="247850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pre-test, </a:t>
            </a:r>
            <a:r>
              <a:rPr lang="en-US" sz="1200" kern="1200" dirty="0">
                <a:solidFill>
                  <a:schemeClr val="tx1"/>
                </a:solidFill>
                <a:effectLst/>
                <a:latin typeface="+mn-lt"/>
                <a:ea typeface="+mn-ea"/>
                <a:cs typeface="+mn-cs"/>
              </a:rPr>
              <a:t>which is comprised of 10 multiple choice questions. The pre-tests measure the baseline of users prior knowledge, so users will not see how they did on the pre-test before moving onto the listening guide.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listening guide </a:t>
            </a:r>
            <a:r>
              <a:rPr lang="en-US" sz="1200" kern="1200" dirty="0">
                <a:solidFill>
                  <a:schemeClr val="tx1"/>
                </a:solidFill>
                <a:effectLst/>
                <a:latin typeface="+mn-lt"/>
                <a:ea typeface="+mn-ea"/>
                <a:cs typeface="+mn-cs"/>
              </a:rPr>
              <a:t>can be downloaded and printed by users to use as a notetaking tool while listening to each module. We also offer the listening guide in a fillable pdf format. The listening guide will help users identify the important concepts in each module.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module has anywhere between 4 and 7 short, </a:t>
            </a:r>
            <a:r>
              <a:rPr lang="en-US" sz="1200" b="1" kern="1200" dirty="0">
                <a:solidFill>
                  <a:schemeClr val="tx1"/>
                </a:solidFill>
                <a:effectLst/>
                <a:latin typeface="+mn-lt"/>
                <a:ea typeface="+mn-ea"/>
                <a:cs typeface="+mn-cs"/>
              </a:rPr>
              <a:t>narrated videos</a:t>
            </a:r>
            <a:r>
              <a:rPr lang="en-US" sz="1200" kern="1200" dirty="0">
                <a:solidFill>
                  <a:schemeClr val="tx1"/>
                </a:solidFill>
                <a:effectLst/>
                <a:latin typeface="+mn-lt"/>
                <a:ea typeface="+mn-ea"/>
                <a:cs typeface="+mn-cs"/>
              </a:rPr>
              <a:t>, which average around 10 minutes each. The videos have been broken into small portions so that users can have the freedom to stop and start working on the curriculum at their convenience.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 user completes all of the recorded videos, the user will take the </a:t>
            </a:r>
            <a:r>
              <a:rPr lang="en-US" sz="1200" b="1" kern="1200" dirty="0">
                <a:solidFill>
                  <a:schemeClr val="tx1"/>
                </a:solidFill>
                <a:effectLst/>
                <a:latin typeface="+mn-lt"/>
                <a:ea typeface="+mn-ea"/>
                <a:cs typeface="+mn-cs"/>
              </a:rPr>
              <a:t>post test, </a:t>
            </a:r>
            <a:r>
              <a:rPr lang="en-US" sz="1200" kern="1200" dirty="0">
                <a:solidFill>
                  <a:schemeClr val="tx1"/>
                </a:solidFill>
                <a:effectLst/>
                <a:latin typeface="+mn-lt"/>
                <a:ea typeface="+mn-ea"/>
                <a:cs typeface="+mn-cs"/>
              </a:rPr>
              <a:t>which is comprised of 10 multiple choice questions. In order to pass the test and move on to the next module, users will need to get at least 8 out of the 10 questions correct.  Users have 3 total attempts to pass the post-test. The system requires users to wait 24 hours between attempts. The system will provide explanations on why the user’s responses are correct or incorrect to help the user better understand the module.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2021 The </a:t>
            </a:r>
            <a:r>
              <a:rPr lang="en-US" sz="1200" kern="1200" dirty="0" err="1">
                <a:solidFill>
                  <a:schemeClr val="tx1"/>
                </a:solidFill>
                <a:effectLst/>
                <a:latin typeface="+mn-lt"/>
                <a:ea typeface="+mn-ea"/>
                <a:cs typeface="+mn-cs"/>
              </a:rPr>
              <a:t>Arc@School</a:t>
            </a:r>
            <a:r>
              <a:rPr lang="en-US" sz="1200" kern="1200" dirty="0">
                <a:solidFill>
                  <a:schemeClr val="tx1"/>
                </a:solidFill>
                <a:effectLst/>
                <a:latin typeface="+mn-lt"/>
                <a:ea typeface="+mn-ea"/>
                <a:cs typeface="+mn-cs"/>
              </a:rPr>
              <a:t> added a new resource to each module. This resource is called </a:t>
            </a:r>
            <a:r>
              <a:rPr lang="en-US" sz="1200" b="1" kern="1200" dirty="0">
                <a:solidFill>
                  <a:schemeClr val="tx1"/>
                </a:solidFill>
                <a:effectLst/>
                <a:latin typeface="+mn-lt"/>
                <a:ea typeface="+mn-ea"/>
                <a:cs typeface="+mn-cs"/>
              </a:rPr>
              <a:t>cultural competencies</a:t>
            </a:r>
            <a:r>
              <a:rPr lang="en-US" sz="1200" kern="1200" dirty="0">
                <a:solidFill>
                  <a:schemeClr val="tx1"/>
                </a:solidFill>
                <a:effectLst/>
                <a:latin typeface="+mn-lt"/>
                <a:ea typeface="+mn-ea"/>
                <a:cs typeface="+mn-cs"/>
              </a:rPr>
              <a:t>, and it directly focuses on things that parents and advocates should be aware of related to bias, culture and race when supporting students of all backgrounds in special education. Our hope was to ensure that a whole-child approach is being taken when supporting a student’s intersecting identities.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user passes the post-test, </a:t>
            </a:r>
            <a:r>
              <a:rPr lang="en-US" sz="1200" b="1" kern="1200" dirty="0">
                <a:solidFill>
                  <a:schemeClr val="tx1"/>
                </a:solidFill>
                <a:effectLst/>
                <a:latin typeface="+mn-lt"/>
                <a:ea typeface="+mn-ea"/>
                <a:cs typeface="+mn-cs"/>
              </a:rPr>
              <a:t>additional resources </a:t>
            </a:r>
            <a:r>
              <a:rPr lang="en-US" sz="1200" kern="1200" dirty="0">
                <a:solidFill>
                  <a:schemeClr val="tx1"/>
                </a:solidFill>
                <a:effectLst/>
                <a:latin typeface="+mn-lt"/>
                <a:ea typeface="+mn-ea"/>
                <a:cs typeface="+mn-cs"/>
              </a:rPr>
              <a:t>are provided at the end of each Module. Some of these resources are printable materials and some are links to online resources.</a:t>
            </a:r>
            <a:endParaRPr lang="en-US" dirty="0"/>
          </a:p>
        </p:txBody>
      </p:sp>
      <p:sp>
        <p:nvSpPr>
          <p:cNvPr id="4" name="Slide Number Placeholder 3"/>
          <p:cNvSpPr>
            <a:spLocks noGrp="1"/>
          </p:cNvSpPr>
          <p:nvPr>
            <p:ph type="sldNum" sz="quarter" idx="10"/>
          </p:nvPr>
        </p:nvSpPr>
        <p:spPr/>
        <p:txBody>
          <a:bodyPr/>
          <a:lstStyle/>
          <a:p>
            <a:fld id="{75A20BD4-9D75-47AC-AAF8-A8CC13EF9A4B}" type="slidenum">
              <a:rPr lang="en-US" smtClean="0"/>
              <a:t>6</a:t>
            </a:fld>
            <a:endParaRPr lang="en-US"/>
          </a:p>
        </p:txBody>
      </p:sp>
    </p:spTree>
    <p:extLst>
      <p:ext uri="{BB962C8B-B14F-4D97-AF65-F5344CB8AC3E}">
        <p14:creationId xmlns:p14="http://schemas.microsoft.com/office/powerpoint/2010/main" val="1341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note that…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Users who complete all 8 modules will receive a certificate of completion. This certificate states that the user has spent approximately 10 hours working on 8 major topics of special education advocacy. Users will receive a follow up email providing them with a certificate of completion.</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certificate of completion cannot guarantee earning of continuing education credits, because every state, school district, and professional organization has its own standards and requirements. Contact your state education agency, local school district, or professional organization to determine whether the curriculum will be accepted for professional development. </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users have 6 months from the date of account creation to complete the curriculum. Chapters can request an additional 3 months at no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user accounts are not permanent in this learning platform, users who complete the curriculum will be given access to a printable version of the curriculum materials on The </a:t>
            </a:r>
            <a:r>
              <a:rPr lang="en-US" sz="1200" kern="1200" dirty="0" err="1">
                <a:solidFill>
                  <a:schemeClr val="tx1"/>
                </a:solidFill>
                <a:effectLst/>
                <a:latin typeface="+mn-lt"/>
                <a:ea typeface="+mn-ea"/>
                <a:cs typeface="+mn-cs"/>
              </a:rPr>
              <a:t>Arc@School’s</a:t>
            </a:r>
            <a:r>
              <a:rPr lang="en-US" sz="1200" kern="1200" dirty="0">
                <a:solidFill>
                  <a:schemeClr val="tx1"/>
                </a:solidFill>
                <a:effectLst/>
                <a:latin typeface="+mn-lt"/>
                <a:ea typeface="+mn-ea"/>
                <a:cs typeface="+mn-cs"/>
              </a:rPr>
              <a:t> website. You will receive directions for accessing those materials when you complete the curriculum.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users need support they can reach out to school@thearc.org or send a message directly in the platform and we will receive an email with your request.</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A20BD4-9D75-47AC-AAF8-A8CC13EF9A4B}" type="slidenum">
              <a:rPr lang="en-US" smtClean="0"/>
              <a:t>7</a:t>
            </a:fld>
            <a:endParaRPr lang="en-US"/>
          </a:p>
        </p:txBody>
      </p:sp>
    </p:spTree>
    <p:extLst>
      <p:ext uri="{BB962C8B-B14F-4D97-AF65-F5344CB8AC3E}">
        <p14:creationId xmlns:p14="http://schemas.microsoft.com/office/powerpoint/2010/main" val="15933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Spanish curriculum information webpage – the page contains a summary of the curriculum, the resources in it and frequently asked questions</a:t>
            </a:r>
          </a:p>
          <a:p>
            <a:r>
              <a:rPr lang="en-US" dirty="0"/>
              <a:t>There are two ways to access the curriculum – paying users and chapter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Paying users will be routed through the purchase form – the button on the left.</a:t>
            </a:r>
          </a:p>
          <a:p>
            <a:r>
              <a:rPr lang="en-US" dirty="0"/>
              <a:t>Chapter staff have free access and can request an account, we double check all chapter staff requests to ensure they are actual employees at chapters.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0263ED-2A2D-2041-BE3C-3532EFF97248}" type="slidenum">
              <a:rPr lang="en-US" smtClean="0"/>
              <a:t>8</a:t>
            </a:fld>
            <a:endParaRPr lang="en-US"/>
          </a:p>
        </p:txBody>
      </p:sp>
    </p:spTree>
    <p:extLst>
      <p:ext uri="{BB962C8B-B14F-4D97-AF65-F5344CB8AC3E}">
        <p14:creationId xmlns:p14="http://schemas.microsoft.com/office/powerpoint/2010/main" val="96526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Upon receiving an account you will be provided with login credentials and instructions via email. Once you login, this is what the interface looks like. As I shared earlier there are 8 modules plus an introductory module.</a:t>
            </a:r>
          </a:p>
          <a:p>
            <a:endParaRPr lang="en-US" dirty="0"/>
          </a:p>
          <a:p>
            <a:r>
              <a:rPr lang="en-US" dirty="0"/>
              <a:t>Users must move through the content consecutively, meaning you must complete module 1 before moving on to module 2, since the content builds throughout the training.</a:t>
            </a:r>
          </a:p>
          <a:p>
            <a:endParaRPr lang="en-US" dirty="0"/>
          </a:p>
        </p:txBody>
      </p:sp>
      <p:sp>
        <p:nvSpPr>
          <p:cNvPr id="4" name="Slide Number Placeholder 3"/>
          <p:cNvSpPr>
            <a:spLocks noGrp="1"/>
          </p:cNvSpPr>
          <p:nvPr>
            <p:ph type="sldNum" sz="quarter" idx="5"/>
          </p:nvPr>
        </p:nvSpPr>
        <p:spPr/>
        <p:txBody>
          <a:bodyPr/>
          <a:lstStyle/>
          <a:p>
            <a:fld id="{290263ED-2A2D-2041-BE3C-3532EFF97248}" type="slidenum">
              <a:rPr lang="en-US" smtClean="0"/>
              <a:t>9</a:t>
            </a:fld>
            <a:endParaRPr lang="en-US"/>
          </a:p>
        </p:txBody>
      </p:sp>
    </p:spTree>
    <p:extLst>
      <p:ext uri="{BB962C8B-B14F-4D97-AF65-F5344CB8AC3E}">
        <p14:creationId xmlns:p14="http://schemas.microsoft.com/office/powerpoint/2010/main" val="293430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sinesscard, envelope, screenshot&#10;&#10;Description automatically generated">
            <a:extLst>
              <a:ext uri="{FF2B5EF4-FFF2-40B4-BE49-F238E27FC236}">
                <a16:creationId xmlns:a16="http://schemas.microsoft.com/office/drawing/2014/main" id="{564A3787-70E6-B3A4-6D3A-B75181BA0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07A246-40F9-F1F4-59E0-BF12ACEC7EF9}"/>
              </a:ext>
            </a:extLst>
          </p:cNvPr>
          <p:cNvSpPr>
            <a:spLocks noGrp="1"/>
          </p:cNvSpPr>
          <p:nvPr>
            <p:ph type="ctrTitle"/>
          </p:nvPr>
        </p:nvSpPr>
        <p:spPr>
          <a:xfrm>
            <a:off x="2605971" y="2244726"/>
            <a:ext cx="6980053" cy="2387600"/>
          </a:xfrm>
        </p:spPr>
        <p:txBody>
          <a:bodyPr anchor="ctr">
            <a:normAutofit/>
          </a:bodyPr>
          <a:lstStyle>
            <a:lvl1pPr algn="ctr">
              <a:defRPr sz="4800" cap="all" baseline="0">
                <a:latin typeface="Poppins" pitchFamily="2" charset="77"/>
                <a:cs typeface="Poppins" pitchFamily="2" charset="77"/>
              </a:defRPr>
            </a:lvl1pPr>
          </a:lstStyle>
          <a:p>
            <a:endParaRPr lang="en-US"/>
          </a:p>
        </p:txBody>
      </p:sp>
      <p:sp>
        <p:nvSpPr>
          <p:cNvPr id="3" name="Subtitle 2">
            <a:extLst>
              <a:ext uri="{FF2B5EF4-FFF2-40B4-BE49-F238E27FC236}">
                <a16:creationId xmlns:a16="http://schemas.microsoft.com/office/drawing/2014/main" id="{2675718F-6B7E-497E-3311-2084AEFD6EC1}"/>
              </a:ext>
            </a:extLst>
          </p:cNvPr>
          <p:cNvSpPr>
            <a:spLocks noGrp="1"/>
          </p:cNvSpPr>
          <p:nvPr>
            <p:ph type="subTitle" idx="1"/>
          </p:nvPr>
        </p:nvSpPr>
        <p:spPr>
          <a:xfrm>
            <a:off x="1523998" y="4700588"/>
            <a:ext cx="9144000" cy="1519237"/>
          </a:xfrm>
        </p:spPr>
        <p:txBody>
          <a:bodyPr/>
          <a:lstStyle>
            <a:lvl1pPr marL="0" indent="0" algn="ctr">
              <a:buNone/>
              <a:defRPr sz="240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0019-F0E2-8961-7370-D0CEFB0D85D2}"/>
              </a:ext>
            </a:extLst>
          </p:cNvPr>
          <p:cNvSpPr>
            <a:spLocks noGrp="1"/>
          </p:cNvSpPr>
          <p:nvPr>
            <p:ph type="dt" sz="half" idx="10"/>
          </p:nvPr>
        </p:nvSpPr>
        <p:spPr/>
        <p:txBody>
          <a:bodyPr/>
          <a:lstStyle/>
          <a:p>
            <a:fld id="{63B03BE7-D6DF-174E-BC24-A70CAAA585CE}" type="datetimeFigureOut">
              <a:rPr lang="en-US" smtClean="0"/>
              <a:t>2/21/2024</a:t>
            </a:fld>
            <a:endParaRPr lang="en-US"/>
          </a:p>
        </p:txBody>
      </p:sp>
      <p:sp>
        <p:nvSpPr>
          <p:cNvPr id="5" name="Footer Placeholder 4">
            <a:extLst>
              <a:ext uri="{FF2B5EF4-FFF2-40B4-BE49-F238E27FC236}">
                <a16:creationId xmlns:a16="http://schemas.microsoft.com/office/drawing/2014/main" id="{7C0C7F56-A57D-D9D3-9CFB-8A7B3E16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98E2B-4D10-8ACF-78D0-8096897A315E}"/>
              </a:ext>
            </a:extLst>
          </p:cNvPr>
          <p:cNvSpPr>
            <a:spLocks noGrp="1"/>
          </p:cNvSpPr>
          <p:nvPr>
            <p:ph type="sldNum" sz="quarter" idx="12"/>
          </p:nvPr>
        </p:nvSpPr>
        <p:spPr/>
        <p:txBody>
          <a:bodyPr/>
          <a:lstStyle/>
          <a:p>
            <a:fld id="{27394C30-622D-7F4A-BD2A-AF8E467CC83B}" type="slidenum">
              <a:rPr lang="en-US" smtClean="0"/>
              <a:t>‹#›</a:t>
            </a:fld>
            <a:endParaRPr lang="en-US"/>
          </a:p>
        </p:txBody>
      </p:sp>
    </p:spTree>
    <p:extLst>
      <p:ext uri="{BB962C8B-B14F-4D97-AF65-F5344CB8AC3E}">
        <p14:creationId xmlns:p14="http://schemas.microsoft.com/office/powerpoint/2010/main" val="35522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8072" y="2002631"/>
            <a:ext cx="8395855" cy="2852737"/>
          </a:xfrm>
        </p:spPr>
        <p:txBody>
          <a:bodyPr anchor="ctr">
            <a:normAutofit/>
          </a:bodyPr>
          <a:lstStyle>
            <a:lvl1pPr algn="ctr">
              <a:defRPr sz="8800" b="1">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345552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69A7-5603-4F75-B169-6F5A0667B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D4842-3780-415A-BE88-6F936A6C7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9AF31-1887-4EFC-B583-233697762313}"/>
              </a:ext>
            </a:extLst>
          </p:cNvPr>
          <p:cNvSpPr>
            <a:spLocks noGrp="1"/>
          </p:cNvSpPr>
          <p:nvPr>
            <p:ph type="dt" sz="half" idx="10"/>
          </p:nvPr>
        </p:nvSpPr>
        <p:spPr>
          <a:xfrm>
            <a:off x="838200" y="6356350"/>
            <a:ext cx="2743200" cy="365125"/>
          </a:xfrm>
          <a:prstGeom prst="rect">
            <a:avLst/>
          </a:prstGeom>
        </p:spPr>
        <p:txBody>
          <a:bodyPr/>
          <a:lstStyle/>
          <a:p>
            <a:fld id="{27650590-FD78-4CED-8D96-1E7EF95A08C4}" type="datetime1">
              <a:rPr lang="en-US" smtClean="0"/>
              <a:t>2/21/2024</a:t>
            </a:fld>
            <a:endParaRPr lang="en-US"/>
          </a:p>
        </p:txBody>
      </p:sp>
      <p:sp>
        <p:nvSpPr>
          <p:cNvPr id="5" name="Footer Placeholder 4">
            <a:extLst>
              <a:ext uri="{FF2B5EF4-FFF2-40B4-BE49-F238E27FC236}">
                <a16:creationId xmlns:a16="http://schemas.microsoft.com/office/drawing/2014/main" id="{E6CCF2A7-7EBE-4333-98E7-437A41ABB655}"/>
              </a:ext>
            </a:extLst>
          </p:cNvPr>
          <p:cNvSpPr>
            <a:spLocks noGrp="1"/>
          </p:cNvSpPr>
          <p:nvPr>
            <p:ph type="ftr" sz="quarter" idx="11"/>
          </p:nvPr>
        </p:nvSpPr>
        <p:spPr/>
        <p:txBody>
          <a:bodyPr/>
          <a:lstStyle/>
          <a:p>
            <a:r>
              <a:rPr lang="en-US"/>
              <a:t>The content of this presentation is proprietary and confidential information of RCM of Washington.  It is not intended to be distributed to any third party without the written consent of RCM of Washington.</a:t>
            </a:r>
          </a:p>
        </p:txBody>
      </p:sp>
      <p:sp>
        <p:nvSpPr>
          <p:cNvPr id="6" name="Slide Number Placeholder 5">
            <a:extLst>
              <a:ext uri="{FF2B5EF4-FFF2-40B4-BE49-F238E27FC236}">
                <a16:creationId xmlns:a16="http://schemas.microsoft.com/office/drawing/2014/main" id="{2A40EA18-24F6-4C32-AECE-D22030722943}"/>
              </a:ext>
            </a:extLst>
          </p:cNvPr>
          <p:cNvSpPr>
            <a:spLocks noGrp="1"/>
          </p:cNvSpPr>
          <p:nvPr>
            <p:ph type="sldNum" sz="quarter" idx="12"/>
          </p:nvPr>
        </p:nvSpPr>
        <p:spPr>
          <a:xfrm>
            <a:off x="8610600" y="6356350"/>
            <a:ext cx="2743200" cy="365125"/>
          </a:xfrm>
          <a:prstGeom prst="rect">
            <a:avLst/>
          </a:prstGeom>
        </p:spPr>
        <p:txBody>
          <a:bodyPr/>
          <a:lstStyle/>
          <a:p>
            <a:fld id="{AFAFD400-24F4-482D-B4B3-017A0DEB40FA}" type="slidenum">
              <a:rPr lang="en-US" smtClean="0"/>
              <a:t>‹#›</a:t>
            </a:fld>
            <a:endParaRPr lang="en-US"/>
          </a:p>
        </p:txBody>
      </p:sp>
    </p:spTree>
    <p:extLst>
      <p:ext uri="{BB962C8B-B14F-4D97-AF65-F5344CB8AC3E}">
        <p14:creationId xmlns:p14="http://schemas.microsoft.com/office/powerpoint/2010/main" val="286433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Lead 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7C32E4C-F6D4-2643-9F13-2C24C641C3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254136" y="147243"/>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254136" y="1825625"/>
            <a:ext cx="10245438" cy="4575175"/>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8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108362" y="365125"/>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108362" y="1825625"/>
            <a:ext cx="10245437"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4BAA25A-F84E-5BD2-EDAA-28B6E797434D}"/>
              </a:ext>
            </a:extLst>
          </p:cNvPr>
          <p:cNvSpPr/>
          <p:nvPr userDrawn="1"/>
        </p:nvSpPr>
        <p:spPr>
          <a:xfrm>
            <a:off x="0" y="0"/>
            <a:ext cx="728870" cy="7354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41974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675861" y="568037"/>
            <a:ext cx="10946295" cy="5726746"/>
          </a:xfrm>
        </p:spPr>
        <p:txBody>
          <a:bodyPr/>
          <a:lstStyle>
            <a:lvl1pPr>
              <a:lnSpc>
                <a:spcPct val="150000"/>
              </a:lnSpc>
              <a:spcBef>
                <a:spcPts val="0"/>
              </a:spcBef>
              <a:defRPr>
                <a:latin typeface="Poppins" pitchFamily="2" charset="77"/>
                <a:cs typeface="Poppins" pitchFamily="2" charset="77"/>
              </a:defRPr>
            </a:lvl1pPr>
            <a:lvl2pPr>
              <a:lnSpc>
                <a:spcPct val="150000"/>
              </a:lnSpc>
              <a:spcBef>
                <a:spcPts val="0"/>
              </a:spcBef>
              <a:defRPr>
                <a:latin typeface="Poppins" pitchFamily="2" charset="77"/>
                <a:cs typeface="Poppins" pitchFamily="2" charset="77"/>
              </a:defRPr>
            </a:lvl2pPr>
            <a:lvl3pPr>
              <a:lnSpc>
                <a:spcPct val="150000"/>
              </a:lnSpc>
              <a:spcBef>
                <a:spcPts val="0"/>
              </a:spcBef>
              <a:defRPr>
                <a:latin typeface="Poppins" pitchFamily="2" charset="77"/>
                <a:cs typeface="Poppins" pitchFamily="2" charset="77"/>
              </a:defRPr>
            </a:lvl3pPr>
            <a:lvl4pPr>
              <a:lnSpc>
                <a:spcPct val="150000"/>
              </a:lnSpc>
              <a:spcBef>
                <a:spcPts val="0"/>
              </a:spcBef>
              <a:defRPr>
                <a:latin typeface="Poppins" pitchFamily="2" charset="77"/>
                <a:cs typeface="Poppins" pitchFamily="2" charset="77"/>
              </a:defRPr>
            </a:lvl4pPr>
            <a:lvl5pPr>
              <a:lnSpc>
                <a:spcPct val="150000"/>
              </a:lnSpc>
              <a:spcBef>
                <a:spcPts val="0"/>
              </a:spcBef>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1722" y="2268537"/>
            <a:ext cx="8395855" cy="2852737"/>
          </a:xfrm>
        </p:spPr>
        <p:txBody>
          <a:bodyPr anchor="ctr"/>
          <a:lstStyle>
            <a:lvl1pPr algn="ctr">
              <a:defRPr sz="6000" b="1">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5307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EFF-CDE0-F3C5-ADFC-43E0DB2EAFF2}"/>
              </a:ext>
            </a:extLst>
          </p:cNvPr>
          <p:cNvSpPr>
            <a:spLocks noGrp="1"/>
          </p:cNvSpPr>
          <p:nvPr>
            <p:ph type="title"/>
          </p:nvPr>
        </p:nvSpPr>
        <p:spPr/>
        <p:txBody>
          <a:bodyPr/>
          <a:lstStyle>
            <a:lvl1pPr>
              <a:defRPr>
                <a:latin typeface="Poppins" pitchFamily="2" charset="77"/>
                <a:cs typeface="Poppins"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EE3A6B26-94AE-546A-9F2F-0A20BB904331}"/>
              </a:ext>
            </a:extLst>
          </p:cNvPr>
          <p:cNvSpPr>
            <a:spLocks noGrp="1"/>
          </p:cNvSpPr>
          <p:nvPr>
            <p:ph sz="half" idx="1"/>
          </p:nvPr>
        </p:nvSpPr>
        <p:spPr>
          <a:xfrm>
            <a:off x="838200" y="1825625"/>
            <a:ext cx="5181600"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7FD1D-C5D7-E803-FB82-A270E9BC2806}"/>
              </a:ext>
            </a:extLst>
          </p:cNvPr>
          <p:cNvSpPr>
            <a:spLocks noGrp="1"/>
          </p:cNvSpPr>
          <p:nvPr>
            <p:ph sz="half" idx="2"/>
          </p:nvPr>
        </p:nvSpPr>
        <p:spPr>
          <a:xfrm>
            <a:off x="6172200" y="1825624"/>
            <a:ext cx="5181600" cy="4667249"/>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8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37F-938A-8EE4-9E8D-B3477441B9C6}"/>
              </a:ext>
            </a:extLst>
          </p:cNvPr>
          <p:cNvSpPr>
            <a:spLocks noGrp="1"/>
          </p:cNvSpPr>
          <p:nvPr>
            <p:ph type="title"/>
          </p:nvPr>
        </p:nvSpPr>
        <p:spPr>
          <a:xfrm>
            <a:off x="371061" y="457200"/>
            <a:ext cx="4865957" cy="1600200"/>
          </a:xfrm>
        </p:spPr>
        <p:txBody>
          <a:bodyPr anchor="ctr"/>
          <a:lstStyle>
            <a:lvl1pPr>
              <a:defRPr sz="3200">
                <a:latin typeface="Poppins" pitchFamily="2" charset="77"/>
                <a:cs typeface="Poppins"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70F679EA-7034-E242-2CC9-319C89546078}"/>
              </a:ext>
            </a:extLst>
          </p:cNvPr>
          <p:cNvSpPr>
            <a:spLocks noGrp="1"/>
          </p:cNvSpPr>
          <p:nvPr>
            <p:ph type="pic" idx="1"/>
          </p:nvPr>
        </p:nvSpPr>
        <p:spPr>
          <a:xfrm>
            <a:off x="5611812" y="0"/>
            <a:ext cx="6580187"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49D8F-D5D2-1686-F1EA-795DA4C61279}"/>
              </a:ext>
            </a:extLst>
          </p:cNvPr>
          <p:cNvSpPr>
            <a:spLocks noGrp="1"/>
          </p:cNvSpPr>
          <p:nvPr>
            <p:ph type="body" sz="half" idx="2"/>
          </p:nvPr>
        </p:nvSpPr>
        <p:spPr>
          <a:xfrm>
            <a:off x="371061" y="2057399"/>
            <a:ext cx="4865957" cy="4542183"/>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953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8B063C6-F4E0-B7D4-2A1B-361519C08266}"/>
              </a:ext>
            </a:extLst>
          </p:cNvPr>
          <p:cNvSpPr>
            <a:spLocks noGrp="1"/>
          </p:cNvSpPr>
          <p:nvPr>
            <p:ph type="pic" idx="1"/>
          </p:nvPr>
        </p:nvSpPr>
        <p:spPr>
          <a:xfrm>
            <a:off x="0" y="0"/>
            <a:ext cx="12191999"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9593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 Org inf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06D54-973D-E59C-A718-111295F9890B}"/>
              </a:ext>
            </a:extLst>
          </p:cNvPr>
          <p:cNvSpPr>
            <a:spLocks noGrp="1"/>
          </p:cNvSpPr>
          <p:nvPr>
            <p:ph type="dt" sz="half" idx="10"/>
          </p:nvPr>
        </p:nvSpPr>
        <p:spPr/>
        <p:txBody>
          <a:bodyPr/>
          <a:lstStyle/>
          <a:p>
            <a:fld id="{63B03BE7-D6DF-174E-BC24-A70CAAA585CE}" type="datetimeFigureOut">
              <a:rPr lang="en-US" smtClean="0"/>
              <a:t>2/21/2024</a:t>
            </a:fld>
            <a:endParaRPr lang="en-US"/>
          </a:p>
        </p:txBody>
      </p:sp>
      <p:sp>
        <p:nvSpPr>
          <p:cNvPr id="4" name="Footer Placeholder 3">
            <a:extLst>
              <a:ext uri="{FF2B5EF4-FFF2-40B4-BE49-F238E27FC236}">
                <a16:creationId xmlns:a16="http://schemas.microsoft.com/office/drawing/2014/main" id="{CE99142D-50CA-02F8-D42F-D9E45278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23F42-33C6-D6F3-E3C7-B1045650F993}"/>
              </a:ext>
            </a:extLst>
          </p:cNvPr>
          <p:cNvSpPr>
            <a:spLocks noGrp="1"/>
          </p:cNvSpPr>
          <p:nvPr>
            <p:ph type="sldNum" sz="quarter" idx="12"/>
          </p:nvPr>
        </p:nvSpPr>
        <p:spPr/>
        <p:txBody>
          <a:bodyPr/>
          <a:lstStyle/>
          <a:p>
            <a:fld id="{27394C30-622D-7F4A-BD2A-AF8E467CC83B}"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12AF2856-D3B6-37B7-D269-5D9DAE7A3693}"/>
              </a:ext>
            </a:extLst>
          </p:cNvPr>
          <p:cNvPicPr>
            <a:picLocks noChangeAspect="1"/>
          </p:cNvPicPr>
          <p:nvPr userDrawn="1"/>
        </p:nvPicPr>
        <p:blipFill>
          <a:blip r:embed="rId2"/>
          <a:stretch>
            <a:fillRect/>
          </a:stretch>
        </p:blipFill>
        <p:spPr>
          <a:xfrm>
            <a:off x="-14515" y="0"/>
            <a:ext cx="12192000" cy="6858000"/>
          </a:xfrm>
          <a:prstGeom prst="rect">
            <a:avLst/>
          </a:prstGeom>
        </p:spPr>
      </p:pic>
      <p:pic>
        <p:nvPicPr>
          <p:cNvPr id="11" name="Picture 10">
            <a:extLst>
              <a:ext uri="{FF2B5EF4-FFF2-40B4-BE49-F238E27FC236}">
                <a16:creationId xmlns:a16="http://schemas.microsoft.com/office/drawing/2014/main" id="{7FFEDFA2-3F62-D9D9-67C7-655B3A1AE01E}"/>
              </a:ext>
            </a:extLst>
          </p:cNvPr>
          <p:cNvPicPr>
            <a:picLocks noChangeAspect="1"/>
          </p:cNvPicPr>
          <p:nvPr userDrawn="1"/>
        </p:nvPicPr>
        <p:blipFill rotWithShape="1">
          <a:blip r:embed="rId3"/>
          <a:srcRect l="17666" t="3360" r="17561" b="31866"/>
          <a:stretch/>
        </p:blipFill>
        <p:spPr>
          <a:xfrm>
            <a:off x="4978400" y="1963061"/>
            <a:ext cx="2235200" cy="2235200"/>
          </a:xfrm>
          <a:prstGeom prst="ellipse">
            <a:avLst/>
          </a:prstGeom>
          <a:solidFill>
            <a:schemeClr val="bg1"/>
          </a:solidFill>
        </p:spPr>
      </p:pic>
      <p:sp>
        <p:nvSpPr>
          <p:cNvPr id="12" name="TextBox 11">
            <a:extLst>
              <a:ext uri="{FF2B5EF4-FFF2-40B4-BE49-F238E27FC236}">
                <a16:creationId xmlns:a16="http://schemas.microsoft.com/office/drawing/2014/main" id="{3C3C849E-B39A-C3AE-E8B3-E1E594AA79D2}"/>
              </a:ext>
            </a:extLst>
          </p:cNvPr>
          <p:cNvSpPr txBox="1"/>
          <p:nvPr userDrawn="1"/>
        </p:nvSpPr>
        <p:spPr>
          <a:xfrm>
            <a:off x="3378653" y="4324807"/>
            <a:ext cx="5434693" cy="923330"/>
          </a:xfrm>
          <a:prstGeom prst="rect">
            <a:avLst/>
          </a:prstGeom>
          <a:noFill/>
        </p:spPr>
        <p:txBody>
          <a:bodyPr wrap="square" rtlCol="0">
            <a:spAutoFit/>
          </a:bodyPr>
          <a:lstStyle/>
          <a:p>
            <a:pPr algn="ctr"/>
            <a:r>
              <a:rPr lang="en-US" b="1">
                <a:latin typeface="Poppins" pitchFamily="2" charset="77"/>
                <a:cs typeface="Poppins" pitchFamily="2" charset="77"/>
              </a:rPr>
              <a:t>Speaker Name, Job Title, Organization</a:t>
            </a:r>
          </a:p>
          <a:p>
            <a:pPr algn="ctr"/>
            <a:r>
              <a:rPr lang="en-US" b="1">
                <a:latin typeface="Poppins" pitchFamily="2" charset="77"/>
                <a:cs typeface="Poppins" pitchFamily="2" charset="77"/>
              </a:rPr>
              <a:t>Contact Information</a:t>
            </a:r>
          </a:p>
          <a:p>
            <a:pPr algn="ctr"/>
            <a:r>
              <a:rPr lang="en-US" b="1">
                <a:latin typeface="Poppins" pitchFamily="2" charset="77"/>
                <a:cs typeface="Poppins" pitchFamily="2" charset="77"/>
              </a:rPr>
              <a:t>Website Address</a:t>
            </a:r>
          </a:p>
        </p:txBody>
      </p:sp>
      <p:sp>
        <p:nvSpPr>
          <p:cNvPr id="13" name="TextBox 12">
            <a:extLst>
              <a:ext uri="{FF2B5EF4-FFF2-40B4-BE49-F238E27FC236}">
                <a16:creationId xmlns:a16="http://schemas.microsoft.com/office/drawing/2014/main" id="{E1C5B3FA-BEDF-0BF9-6A37-A9FB73DC3A83}"/>
              </a:ext>
            </a:extLst>
          </p:cNvPr>
          <p:cNvSpPr txBox="1"/>
          <p:nvPr userDrawn="1"/>
        </p:nvSpPr>
        <p:spPr>
          <a:xfrm>
            <a:off x="838200" y="5545237"/>
            <a:ext cx="10802257" cy="923330"/>
          </a:xfrm>
          <a:prstGeom prst="rect">
            <a:avLst/>
          </a:prstGeom>
          <a:noFill/>
        </p:spPr>
        <p:txBody>
          <a:bodyPr wrap="square" rtlCol="0">
            <a:spAutoFit/>
          </a:bodyPr>
          <a:lstStyle/>
          <a:p>
            <a:pPr algn="ctr"/>
            <a:r>
              <a:rPr lang="en-US" sz="1800" b="0" i="0">
                <a:solidFill>
                  <a:srgbClr val="000000"/>
                </a:solidFill>
                <a:effectLst/>
                <a:latin typeface="PoppinsRegular" pitchFamily="2" charset="77"/>
              </a:rPr>
              <a:t>The Arc and our network of nearly 600 chapters across the country, promotes and protects the human rights of people with intellectual and developmental disabilities and actively supports their full inclusion and participation in the community throughout their lifetimes.</a:t>
            </a:r>
            <a:endParaRPr lang="en-US" sz="1800">
              <a:solidFill>
                <a:schemeClr val="tx1"/>
              </a:solidFill>
              <a:latin typeface="Poppins" pitchFamily="2" charset="77"/>
              <a:cs typeface="Poppins" pitchFamily="2" charset="77"/>
            </a:endParaRPr>
          </a:p>
        </p:txBody>
      </p:sp>
      <p:pic>
        <p:nvPicPr>
          <p:cNvPr id="17" name="Picture 16" descr="Shape&#10;&#10;Description automatically generated with medium confidence">
            <a:extLst>
              <a:ext uri="{FF2B5EF4-FFF2-40B4-BE49-F238E27FC236}">
                <a16:creationId xmlns:a16="http://schemas.microsoft.com/office/drawing/2014/main" id="{54E6E52C-9CCB-6C3F-618F-9C187BC3F19B}"/>
              </a:ext>
            </a:extLst>
          </p:cNvPr>
          <p:cNvPicPr>
            <a:picLocks noChangeAspect="1"/>
          </p:cNvPicPr>
          <p:nvPr userDrawn="1"/>
        </p:nvPicPr>
        <p:blipFill>
          <a:blip r:embed="rId4"/>
          <a:stretch>
            <a:fillRect/>
          </a:stretch>
        </p:blipFill>
        <p:spPr>
          <a:xfrm>
            <a:off x="4680539" y="182562"/>
            <a:ext cx="2830920" cy="1690688"/>
          </a:xfrm>
          <a:prstGeom prst="rect">
            <a:avLst/>
          </a:prstGeom>
        </p:spPr>
      </p:pic>
    </p:spTree>
    <p:extLst>
      <p:ext uri="{BB962C8B-B14F-4D97-AF65-F5344CB8AC3E}">
        <p14:creationId xmlns:p14="http://schemas.microsoft.com/office/powerpoint/2010/main" val="215875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BE1E9-746E-64F7-649C-0CA1E9A0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DC237-9DFE-4B08-CB92-45BE0747C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C4EA-C3F9-7A3C-253E-75F85E18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03BE7-D6DF-174E-BC24-A70CAAA585CE}" type="datetimeFigureOut">
              <a:rPr lang="en-US" smtClean="0"/>
              <a:t>2/21/2024</a:t>
            </a:fld>
            <a:endParaRPr lang="en-US"/>
          </a:p>
        </p:txBody>
      </p:sp>
      <p:sp>
        <p:nvSpPr>
          <p:cNvPr id="5" name="Footer Placeholder 4">
            <a:extLst>
              <a:ext uri="{FF2B5EF4-FFF2-40B4-BE49-F238E27FC236}">
                <a16:creationId xmlns:a16="http://schemas.microsoft.com/office/drawing/2014/main" id="{BCC4A842-88ED-1054-D37C-84C2398F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7F1CE-3094-28B5-FD5D-0504E9FBB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4C30-622D-7F4A-BD2A-AF8E467CC83B}" type="slidenum">
              <a:rPr lang="en-US" smtClean="0"/>
              <a:t>‹#›</a:t>
            </a:fld>
            <a:endParaRPr lang="en-US"/>
          </a:p>
        </p:txBody>
      </p:sp>
    </p:spTree>
    <p:extLst>
      <p:ext uri="{BB962C8B-B14F-4D97-AF65-F5344CB8AC3E}">
        <p14:creationId xmlns:p14="http://schemas.microsoft.com/office/powerpoint/2010/main" val="23885416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1" r:id="rId5"/>
    <p:sldLayoutId id="2147483652" r:id="rId6"/>
    <p:sldLayoutId id="2147483657" r:id="rId7"/>
    <p:sldLayoutId id="2147483655" r:id="rId8"/>
    <p:sldLayoutId id="2147483661" r:id="rId9"/>
    <p:sldLayoutId id="2147483659"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thearcatschool.org/en-espano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chool@thearc.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chool@thearc.or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chool@thearc.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hearcatschool.org/advocacy-curriculu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B596B-7514-4761-9EBC-9D6992F18B8D}"/>
              </a:ext>
            </a:extLst>
          </p:cNvPr>
          <p:cNvSpPr>
            <a:spLocks noGrp="1"/>
          </p:cNvSpPr>
          <p:nvPr>
            <p:ph type="subTitle" idx="1"/>
          </p:nvPr>
        </p:nvSpPr>
        <p:spPr>
          <a:xfrm>
            <a:off x="409904" y="599090"/>
            <a:ext cx="4851308" cy="5407393"/>
          </a:xfrm>
        </p:spPr>
        <p:txBody>
          <a:bodyPr anchor="t">
            <a:normAutofit lnSpcReduction="10000"/>
          </a:bodyPr>
          <a:lstStyle/>
          <a:p>
            <a:pPr marL="285750" lvl="1" defTabSz="658367">
              <a:buSzPct val="100000"/>
              <a:defRPr sz="1727"/>
            </a:pPr>
            <a:r>
              <a:rPr lang="en-US" sz="2400" b="1" dirty="0"/>
              <a:t>WELCOME!</a:t>
            </a:r>
          </a:p>
          <a:p>
            <a:pPr marL="571500" lvl="1" indent="-285750" algn="l" defTabSz="658367">
              <a:buSzPct val="100000"/>
              <a:buFont typeface="Arial" panose="020B0604020202020204" pitchFamily="34" charset="0"/>
              <a:buChar char="•"/>
              <a:defRPr sz="1727"/>
            </a:pPr>
            <a:r>
              <a:rPr lang="en-US" sz="1800" dirty="0"/>
              <a:t>Participants are currently in listen-only mode.</a:t>
            </a:r>
          </a:p>
          <a:p>
            <a:pPr marL="571500" lvl="1" indent="-285750" algn="l" defTabSz="658367">
              <a:buSzPct val="100000"/>
              <a:buFont typeface="Arial" panose="020B0604020202020204" pitchFamily="34" charset="0"/>
              <a:buChar char="•"/>
              <a:defRPr sz="1727"/>
            </a:pPr>
            <a:endParaRPr lang="en-US" sz="1800" dirty="0"/>
          </a:p>
          <a:p>
            <a:pPr marL="571500" lvl="1" indent="-285750" algn="l" defTabSz="658367">
              <a:buSzPct val="100000"/>
              <a:buFont typeface="Arial" panose="020B0604020202020204" pitchFamily="34" charset="0"/>
              <a:buChar char="•"/>
              <a:defRPr sz="1727"/>
            </a:pPr>
            <a:r>
              <a:rPr lang="en-US" sz="1800" dirty="0"/>
              <a:t>You can communicate with other attendees or the host in the </a:t>
            </a:r>
            <a:r>
              <a:rPr lang="en-US" sz="1800" b="1" dirty="0"/>
              <a:t>Chat Box </a:t>
            </a:r>
            <a:r>
              <a:rPr lang="en-US" sz="1800" dirty="0"/>
              <a:t>and seek technical assistance if needed.</a:t>
            </a:r>
          </a:p>
          <a:p>
            <a:pPr marL="571500" lvl="1" indent="-285750" algn="l" defTabSz="658367">
              <a:buSzPct val="100000"/>
              <a:buFont typeface="Arial" panose="020B0604020202020204" pitchFamily="34" charset="0"/>
              <a:buChar char="•"/>
              <a:defRPr sz="1727"/>
            </a:pPr>
            <a:endParaRPr lang="en-US" sz="1800" dirty="0"/>
          </a:p>
          <a:p>
            <a:pPr marL="571500" lvl="1" indent="-285750" algn="l" defTabSz="658367">
              <a:buSzPct val="100000"/>
              <a:buFont typeface="Arial" panose="020B0604020202020204" pitchFamily="34" charset="0"/>
              <a:buChar char="•"/>
              <a:defRPr sz="1727"/>
            </a:pPr>
            <a:r>
              <a:rPr lang="en-US" sz="1800" dirty="0"/>
              <a:t>You can type questions about the material presented in the </a:t>
            </a:r>
            <a:r>
              <a:rPr lang="en-US" sz="1800" b="1" dirty="0"/>
              <a:t>Q&amp;A</a:t>
            </a:r>
            <a:r>
              <a:rPr lang="en-US" sz="1800" dirty="0"/>
              <a:t> section.</a:t>
            </a:r>
          </a:p>
          <a:p>
            <a:pPr marL="571500" lvl="1" indent="-285750" algn="l" defTabSz="658367">
              <a:buSzPct val="100000"/>
              <a:buFont typeface="Arial" panose="020B0604020202020204" pitchFamily="34" charset="0"/>
              <a:buChar char="•"/>
              <a:defRPr sz="1727"/>
            </a:pPr>
            <a:endParaRPr lang="en-US" sz="1800" dirty="0"/>
          </a:p>
          <a:p>
            <a:pPr marL="571500" lvl="1" indent="-285750" algn="l" defTabSz="658367">
              <a:buSzPct val="100000"/>
              <a:buFont typeface="Arial" panose="020B0604020202020204" pitchFamily="34" charset="0"/>
              <a:buChar char="•"/>
              <a:defRPr sz="1727"/>
            </a:pPr>
            <a:r>
              <a:rPr lang="en-US" sz="1800" dirty="0"/>
              <a:t>Today’s webinar may be </a:t>
            </a:r>
            <a:r>
              <a:rPr lang="en-US" sz="1800" b="1" dirty="0"/>
              <a:t>recorded and shared</a:t>
            </a:r>
            <a:r>
              <a:rPr lang="en-US" sz="1800" dirty="0"/>
              <a:t>.  Please keep this in mind when sharing information and experiences during the webinar.</a:t>
            </a:r>
          </a:p>
          <a:p>
            <a:pPr marL="571500" lvl="1" indent="-285750" algn="l" defTabSz="658367">
              <a:buSzPct val="100000"/>
              <a:buFont typeface="Arial" panose="020B0604020202020204" pitchFamily="34" charset="0"/>
              <a:buChar char="•"/>
              <a:defRPr sz="1727"/>
            </a:pPr>
            <a:endParaRPr lang="en-US" sz="1800" dirty="0"/>
          </a:p>
          <a:p>
            <a:pPr marL="571500" lvl="1" indent="-285750" algn="l" defTabSz="658367">
              <a:buSzPct val="100000"/>
              <a:buFont typeface="Arial" panose="020B0604020202020204" pitchFamily="34" charset="0"/>
              <a:buChar char="•"/>
              <a:defRPr sz="1727"/>
            </a:pPr>
            <a:r>
              <a:rPr lang="en-US" sz="1800" dirty="0"/>
              <a:t>We understand this topic will generate many questions. However, due to the limited time we have, we may not get to every question in the Q&amp;A portion.</a:t>
            </a:r>
          </a:p>
        </p:txBody>
      </p:sp>
      <p:pic>
        <p:nvPicPr>
          <p:cNvPr id="5" name="Picture 4" descr=" The Arc at School's Logo">
            <a:extLst>
              <a:ext uri="{FF2B5EF4-FFF2-40B4-BE49-F238E27FC236}">
                <a16:creationId xmlns:a16="http://schemas.microsoft.com/office/drawing/2014/main" id="{C0755AC7-D6F3-48DC-8F2C-65791832F476}"/>
              </a:ext>
            </a:extLst>
          </p:cNvPr>
          <p:cNvPicPr>
            <a:picLocks noChangeAspect="1"/>
          </p:cNvPicPr>
          <p:nvPr/>
        </p:nvPicPr>
        <p:blipFill>
          <a:blip r:embed="rId3"/>
          <a:stretch>
            <a:fillRect/>
          </a:stretch>
        </p:blipFill>
        <p:spPr>
          <a:xfrm>
            <a:off x="7299590" y="1694119"/>
            <a:ext cx="3217333" cy="3217333"/>
          </a:xfrm>
          <a:prstGeom prst="rect">
            <a:avLst/>
          </a:prstGeom>
        </p:spPr>
      </p:pic>
    </p:spTree>
    <p:extLst>
      <p:ext uri="{BB962C8B-B14F-4D97-AF65-F5344CB8AC3E}">
        <p14:creationId xmlns:p14="http://schemas.microsoft.com/office/powerpoint/2010/main" val="123503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FEAA-9B41-E12F-14C8-B45E674A5451}"/>
              </a:ext>
            </a:extLst>
          </p:cNvPr>
          <p:cNvSpPr>
            <a:spLocks noGrp="1"/>
          </p:cNvSpPr>
          <p:nvPr>
            <p:ph type="title"/>
          </p:nvPr>
        </p:nvSpPr>
        <p:spPr/>
        <p:txBody>
          <a:bodyPr/>
          <a:lstStyle/>
          <a:p>
            <a:r>
              <a:rPr lang="en-US" dirty="0"/>
              <a:t>Additional resources</a:t>
            </a:r>
          </a:p>
        </p:txBody>
      </p:sp>
      <p:pic>
        <p:nvPicPr>
          <p:cNvPr id="5" name="Content Placeholder 4">
            <a:extLst>
              <a:ext uri="{FF2B5EF4-FFF2-40B4-BE49-F238E27FC236}">
                <a16:creationId xmlns:a16="http://schemas.microsoft.com/office/drawing/2014/main" id="{ADEDB7CB-2079-04FD-5696-CE0E0E181EBD}"/>
              </a:ext>
            </a:extLst>
          </p:cNvPr>
          <p:cNvPicPr>
            <a:picLocks noGrp="1" noChangeAspect="1"/>
          </p:cNvPicPr>
          <p:nvPr>
            <p:ph idx="1"/>
          </p:nvPr>
        </p:nvPicPr>
        <p:blipFill>
          <a:blip r:embed="rId3"/>
          <a:stretch>
            <a:fillRect/>
          </a:stretch>
        </p:blipFill>
        <p:spPr>
          <a:xfrm>
            <a:off x="2941122" y="2167000"/>
            <a:ext cx="6639530" cy="4549113"/>
          </a:xfrm>
        </p:spPr>
      </p:pic>
      <p:sp>
        <p:nvSpPr>
          <p:cNvPr id="7" name="TextBox 6">
            <a:extLst>
              <a:ext uri="{FF2B5EF4-FFF2-40B4-BE49-F238E27FC236}">
                <a16:creationId xmlns:a16="http://schemas.microsoft.com/office/drawing/2014/main" id="{8088BB14-90CF-F1C5-278F-BB83E9B3D22D}"/>
              </a:ext>
            </a:extLst>
          </p:cNvPr>
          <p:cNvSpPr txBox="1"/>
          <p:nvPr/>
        </p:nvSpPr>
        <p:spPr>
          <a:xfrm>
            <a:off x="1220190" y="1506022"/>
            <a:ext cx="8030688" cy="1077218"/>
          </a:xfrm>
          <a:prstGeom prst="rect">
            <a:avLst/>
          </a:prstGeom>
          <a:noFill/>
        </p:spPr>
        <p:txBody>
          <a:bodyPr wrap="square">
            <a:spAutoFit/>
          </a:bodyPr>
          <a:lstStyle/>
          <a:p>
            <a:r>
              <a:rPr lang="en-US" sz="3200" dirty="0">
                <a:hlinkClick r:id="rId4"/>
              </a:rPr>
              <a:t>https://thearcatschool.org/en-espanol/</a:t>
            </a:r>
            <a:endParaRPr lang="en-US" sz="3200" dirty="0"/>
          </a:p>
          <a:p>
            <a:endParaRPr lang="en-US" sz="3200" dirty="0"/>
          </a:p>
        </p:txBody>
      </p:sp>
    </p:spTree>
    <p:extLst>
      <p:ext uri="{BB962C8B-B14F-4D97-AF65-F5344CB8AC3E}">
        <p14:creationId xmlns:p14="http://schemas.microsoft.com/office/powerpoint/2010/main" val="345533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A7FF-9B7B-3177-51A4-D37A5F94F0D3}"/>
              </a:ext>
            </a:extLst>
          </p:cNvPr>
          <p:cNvSpPr>
            <a:spLocks noGrp="1"/>
          </p:cNvSpPr>
          <p:nvPr>
            <p:ph type="title"/>
          </p:nvPr>
        </p:nvSpPr>
        <p:spPr/>
        <p:txBody>
          <a:bodyPr/>
          <a:lstStyle/>
          <a:p>
            <a:r>
              <a:rPr lang="en-US" dirty="0"/>
              <a:t>Grant-funded free access	</a:t>
            </a:r>
          </a:p>
        </p:txBody>
      </p:sp>
      <p:sp>
        <p:nvSpPr>
          <p:cNvPr id="3" name="Content Placeholder 2">
            <a:extLst>
              <a:ext uri="{FF2B5EF4-FFF2-40B4-BE49-F238E27FC236}">
                <a16:creationId xmlns:a16="http://schemas.microsoft.com/office/drawing/2014/main" id="{A01E42C8-55D2-BD9D-A042-7C4CA74E09F9}"/>
              </a:ext>
            </a:extLst>
          </p:cNvPr>
          <p:cNvSpPr>
            <a:spLocks noGrp="1"/>
          </p:cNvSpPr>
          <p:nvPr>
            <p:ph idx="1"/>
          </p:nvPr>
        </p:nvSpPr>
        <p:spPr/>
        <p:txBody>
          <a:bodyPr/>
          <a:lstStyle/>
          <a:p>
            <a:r>
              <a:rPr lang="en-US" dirty="0"/>
              <a:t>Currently we have a program that offers free access to the curriculum to users in </a:t>
            </a:r>
            <a:r>
              <a:rPr lang="en-US" b="1" dirty="0"/>
              <a:t>southern rural </a:t>
            </a:r>
            <a:r>
              <a:rPr lang="en-US" dirty="0"/>
              <a:t>states. Please reach out to </a:t>
            </a:r>
            <a:r>
              <a:rPr lang="en-US" dirty="0">
                <a:hlinkClick r:id="rId3"/>
              </a:rPr>
              <a:t>school@thearc.org</a:t>
            </a:r>
            <a:r>
              <a:rPr lang="en-US" dirty="0"/>
              <a:t> for more information.</a:t>
            </a:r>
          </a:p>
          <a:p>
            <a:pPr lvl="1"/>
            <a:r>
              <a:rPr lang="en-US" dirty="0"/>
              <a:t>This program can be used to access both the English and Spanish curriculum.</a:t>
            </a:r>
          </a:p>
          <a:p>
            <a:pPr lvl="1"/>
            <a:endParaRPr lang="en-US" dirty="0"/>
          </a:p>
          <a:p>
            <a:r>
              <a:rPr lang="en-US" dirty="0"/>
              <a:t>There are other programs that exist as partnerships with chapters across the country you can reach out to </a:t>
            </a:r>
            <a:r>
              <a:rPr lang="en-US" dirty="0">
                <a:hlinkClick r:id="rId3"/>
              </a:rPr>
              <a:t>school@thearc.org</a:t>
            </a:r>
            <a:r>
              <a:rPr lang="en-US" dirty="0"/>
              <a:t> and we can let you know if there are any local-level programs.</a:t>
            </a:r>
          </a:p>
        </p:txBody>
      </p:sp>
    </p:spTree>
    <p:extLst>
      <p:ext uri="{BB962C8B-B14F-4D97-AF65-F5344CB8AC3E}">
        <p14:creationId xmlns:p14="http://schemas.microsoft.com/office/powerpoint/2010/main" val="39348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8CA2-FA3A-A7CD-46BC-B8D04B07E847}"/>
              </a:ext>
            </a:extLst>
          </p:cNvPr>
          <p:cNvSpPr>
            <a:spLocks noGrp="1"/>
          </p:cNvSpPr>
          <p:nvPr>
            <p:ph type="title"/>
          </p:nvPr>
        </p:nvSpPr>
        <p:spPr>
          <a:xfrm>
            <a:off x="1898072" y="1280319"/>
            <a:ext cx="8133918" cy="4019549"/>
          </a:xfrm>
        </p:spPr>
        <p:txBody>
          <a:bodyPr>
            <a:normAutofit fontScale="90000"/>
          </a:bodyPr>
          <a:lstStyle/>
          <a:p>
            <a:r>
              <a:rPr lang="en-US" dirty="0">
                <a:latin typeface="Poppins"/>
                <a:cs typeface="Poppins"/>
              </a:rPr>
              <a:t>Questions?</a:t>
            </a:r>
            <a:br>
              <a:rPr lang="en-US" dirty="0"/>
            </a:br>
            <a:br>
              <a:rPr lang="en-US" dirty="0">
                <a:latin typeface="Poppins"/>
                <a:cs typeface="Poppins"/>
              </a:rPr>
            </a:br>
            <a:r>
              <a:rPr lang="en-US" sz="3200" b="0" dirty="0">
                <a:solidFill>
                  <a:schemeClr val="tx1"/>
                </a:solidFill>
                <a:latin typeface="Poppins"/>
                <a:cs typeface="Poppins"/>
                <a:hlinkClick r:id="rId3">
                  <a:extLst>
                    <a:ext uri="{A12FA001-AC4F-418D-AE19-62706E023703}">
                      <ahyp:hlinkClr xmlns:ahyp="http://schemas.microsoft.com/office/drawing/2018/hyperlinkcolor" val="tx"/>
                    </a:ext>
                  </a:extLst>
                </a:hlinkClick>
              </a:rPr>
              <a:t>School@thearc.org</a:t>
            </a:r>
            <a:br>
              <a:rPr lang="en-US" sz="3200" b="0" dirty="0"/>
            </a:br>
            <a:br>
              <a:rPr lang="en-US" dirty="0">
                <a:latin typeface="Poppins"/>
                <a:cs typeface="Poppins"/>
              </a:rPr>
            </a:br>
            <a:r>
              <a:rPr lang="en-US" sz="6700" dirty="0">
                <a:latin typeface="Poppins"/>
                <a:cs typeface="Poppins"/>
              </a:rPr>
              <a:t>THANK YOU</a:t>
            </a:r>
            <a:endParaRPr lang="en-US" dirty="0"/>
          </a:p>
        </p:txBody>
      </p:sp>
    </p:spTree>
    <p:extLst>
      <p:ext uri="{BB962C8B-B14F-4D97-AF65-F5344CB8AC3E}">
        <p14:creationId xmlns:p14="http://schemas.microsoft.com/office/powerpoint/2010/main" val="2087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t>
            </a:r>
            <a:r>
              <a:rPr lang="en-US" dirty="0" err="1"/>
              <a:t>Arc@School’s</a:t>
            </a:r>
            <a:r>
              <a:rPr lang="en-US" dirty="0"/>
              <a:t> Advocacy Curriculum –</a:t>
            </a:r>
            <a:r>
              <a:rPr lang="en-US" b="1" dirty="0"/>
              <a:t> Spanish</a:t>
            </a:r>
          </a:p>
        </p:txBody>
      </p:sp>
      <p:sp>
        <p:nvSpPr>
          <p:cNvPr id="3" name="Subtitle 2"/>
          <p:cNvSpPr>
            <a:spLocks noGrp="1"/>
          </p:cNvSpPr>
          <p:nvPr>
            <p:ph type="subTitle" idx="1"/>
          </p:nvPr>
        </p:nvSpPr>
        <p:spPr/>
        <p:txBody>
          <a:bodyPr/>
          <a:lstStyle/>
          <a:p>
            <a:r>
              <a:rPr lang="en-US" dirty="0"/>
              <a:t>Introduction</a:t>
            </a:r>
          </a:p>
        </p:txBody>
      </p:sp>
    </p:spTree>
    <p:extLst>
      <p:ext uri="{BB962C8B-B14F-4D97-AF65-F5344CB8AC3E}">
        <p14:creationId xmlns:p14="http://schemas.microsoft.com/office/powerpoint/2010/main" val="214276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CFCE-C8F1-FA94-3F19-7818B989A41A}"/>
              </a:ext>
            </a:extLst>
          </p:cNvPr>
          <p:cNvSpPr>
            <a:spLocks noGrp="1"/>
          </p:cNvSpPr>
          <p:nvPr>
            <p:ph type="title"/>
          </p:nvPr>
        </p:nvSpPr>
        <p:spPr/>
        <p:txBody>
          <a:bodyPr/>
          <a:lstStyle/>
          <a:p>
            <a:r>
              <a:rPr lang="en-US" dirty="0"/>
              <a:t>History of the curriculum</a:t>
            </a:r>
          </a:p>
        </p:txBody>
      </p:sp>
      <p:sp>
        <p:nvSpPr>
          <p:cNvPr id="3" name="Content Placeholder 2">
            <a:extLst>
              <a:ext uri="{FF2B5EF4-FFF2-40B4-BE49-F238E27FC236}">
                <a16:creationId xmlns:a16="http://schemas.microsoft.com/office/drawing/2014/main" id="{7E73B4DE-2778-CC7A-B2B9-FD91697D7208}"/>
              </a:ext>
            </a:extLst>
          </p:cNvPr>
          <p:cNvSpPr>
            <a:spLocks noGrp="1"/>
          </p:cNvSpPr>
          <p:nvPr>
            <p:ph idx="1"/>
          </p:nvPr>
        </p:nvSpPr>
        <p:spPr>
          <a:xfrm>
            <a:off x="1108362" y="1460665"/>
            <a:ext cx="10245437" cy="5032210"/>
          </a:xfrm>
        </p:spPr>
        <p:txBody>
          <a:bodyPr/>
          <a:lstStyle/>
          <a:p>
            <a:r>
              <a:rPr lang="en-US" dirty="0"/>
              <a:t>English version launched in 2018</a:t>
            </a:r>
          </a:p>
          <a:p>
            <a:pPr marL="0" indent="0">
              <a:buNone/>
            </a:pPr>
            <a:endParaRPr lang="en-US" dirty="0"/>
          </a:p>
          <a:p>
            <a:r>
              <a:rPr lang="en-US" dirty="0"/>
              <a:t>Thousands of users have accessed the curriculum</a:t>
            </a:r>
          </a:p>
          <a:p>
            <a:pPr lvl="1"/>
            <a:r>
              <a:rPr lang="en-US" dirty="0"/>
              <a:t>Examples of the types of users include chapter staff, parents, caregivers, educators and advocates supporting families</a:t>
            </a:r>
          </a:p>
          <a:p>
            <a:pPr marL="457200" lvl="1" indent="0">
              <a:buNone/>
            </a:pPr>
            <a:endParaRPr lang="en-US" dirty="0"/>
          </a:p>
          <a:p>
            <a:r>
              <a:rPr lang="en-US" dirty="0"/>
              <a:t>2021 + 2022 – grant funded program supporting BIPOC and low-income households.</a:t>
            </a:r>
          </a:p>
          <a:p>
            <a:pPr marL="0" indent="0">
              <a:buNone/>
            </a:pPr>
            <a:endParaRPr lang="en-US" dirty="0"/>
          </a:p>
          <a:p>
            <a:r>
              <a:rPr lang="en-US" dirty="0"/>
              <a:t>2023 + 2024 – grant funded program supporting rural states</a:t>
            </a:r>
          </a:p>
        </p:txBody>
      </p:sp>
    </p:spTree>
    <p:extLst>
      <p:ext uri="{BB962C8B-B14F-4D97-AF65-F5344CB8AC3E}">
        <p14:creationId xmlns:p14="http://schemas.microsoft.com/office/powerpoint/2010/main" val="401464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07F8-0004-4BBD-8B6B-1EA7A5A4B6C7}"/>
              </a:ext>
            </a:extLst>
          </p:cNvPr>
          <p:cNvSpPr>
            <a:spLocks noGrp="1"/>
          </p:cNvSpPr>
          <p:nvPr>
            <p:ph type="title"/>
          </p:nvPr>
        </p:nvSpPr>
        <p:spPr/>
        <p:txBody>
          <a:bodyPr/>
          <a:lstStyle/>
          <a:p>
            <a:r>
              <a:rPr lang="en-US" dirty="0"/>
              <a:t>Intended Audience</a:t>
            </a:r>
          </a:p>
        </p:txBody>
      </p:sp>
      <p:sp>
        <p:nvSpPr>
          <p:cNvPr id="3" name="Content Placeholder 2">
            <a:extLst>
              <a:ext uri="{FF2B5EF4-FFF2-40B4-BE49-F238E27FC236}">
                <a16:creationId xmlns:a16="http://schemas.microsoft.com/office/drawing/2014/main" id="{DA6F0583-F346-4EB9-8D20-504C1AAABCE0}"/>
              </a:ext>
            </a:extLst>
          </p:cNvPr>
          <p:cNvSpPr>
            <a:spLocks noGrp="1"/>
          </p:cNvSpPr>
          <p:nvPr>
            <p:ph idx="1"/>
          </p:nvPr>
        </p:nvSpPr>
        <p:spPr>
          <a:xfrm>
            <a:off x="1981200" y="1600201"/>
            <a:ext cx="8229600" cy="4052454"/>
          </a:xfrm>
        </p:spPr>
        <p:txBody>
          <a:bodyPr>
            <a:normAutofit/>
          </a:bodyPr>
          <a:lstStyle/>
          <a:p>
            <a:r>
              <a:rPr lang="en-US" b="1" dirty="0"/>
              <a:t>Free</a:t>
            </a:r>
          </a:p>
          <a:p>
            <a:pPr lvl="1"/>
            <a:r>
              <a:rPr lang="en-US" dirty="0"/>
              <a:t>Staff at Chapters of The Arc </a:t>
            </a:r>
          </a:p>
          <a:p>
            <a:pPr marL="457200" lvl="1" indent="0">
              <a:buNone/>
            </a:pPr>
            <a:endParaRPr lang="en-US" dirty="0"/>
          </a:p>
          <a:p>
            <a:r>
              <a:rPr lang="en-US" sz="2600" b="1" dirty="0"/>
              <a:t>$99 access fee </a:t>
            </a:r>
            <a:r>
              <a:rPr lang="en-US" sz="2400" dirty="0"/>
              <a:t>(although some grant programs are available)</a:t>
            </a:r>
          </a:p>
          <a:p>
            <a:pPr lvl="1"/>
            <a:r>
              <a:rPr lang="en-US" dirty="0"/>
              <a:t>Non-attorney advocates not affiliated with The Arc</a:t>
            </a:r>
          </a:p>
          <a:p>
            <a:pPr lvl="1"/>
            <a:r>
              <a:rPr lang="en-US" dirty="0"/>
              <a:t>Parents and other family members</a:t>
            </a:r>
          </a:p>
          <a:p>
            <a:pPr lvl="1"/>
            <a:r>
              <a:rPr lang="en-US" dirty="0"/>
              <a:t>Educators and related service providers</a:t>
            </a:r>
          </a:p>
          <a:p>
            <a:pPr marL="0" indent="0">
              <a:buNone/>
            </a:pPr>
            <a:endParaRPr lang="en-US" dirty="0"/>
          </a:p>
        </p:txBody>
      </p:sp>
    </p:spTree>
    <p:extLst>
      <p:ext uri="{BB962C8B-B14F-4D97-AF65-F5344CB8AC3E}">
        <p14:creationId xmlns:p14="http://schemas.microsoft.com/office/powerpoint/2010/main" val="41235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EC55-9FEF-4FF4-970E-39C14C099639}"/>
              </a:ext>
            </a:extLst>
          </p:cNvPr>
          <p:cNvSpPr>
            <a:spLocks noGrp="1"/>
          </p:cNvSpPr>
          <p:nvPr>
            <p:ph type="title"/>
          </p:nvPr>
        </p:nvSpPr>
        <p:spPr/>
        <p:txBody>
          <a:bodyPr>
            <a:normAutofit/>
          </a:bodyPr>
          <a:lstStyle/>
          <a:p>
            <a:r>
              <a:rPr lang="en-US" dirty="0"/>
              <a:t>Curriculum Content</a:t>
            </a:r>
          </a:p>
        </p:txBody>
      </p:sp>
      <p:sp>
        <p:nvSpPr>
          <p:cNvPr id="3" name="Content Placeholder 2">
            <a:extLst>
              <a:ext uri="{FF2B5EF4-FFF2-40B4-BE49-F238E27FC236}">
                <a16:creationId xmlns:a16="http://schemas.microsoft.com/office/drawing/2014/main" id="{24372428-FF5D-473D-8D2A-4E3CE21F028A}"/>
              </a:ext>
            </a:extLst>
          </p:cNvPr>
          <p:cNvSpPr>
            <a:spLocks noGrp="1"/>
          </p:cNvSpPr>
          <p:nvPr>
            <p:ph idx="1"/>
          </p:nvPr>
        </p:nvSpPr>
        <p:spPr/>
        <p:txBody>
          <a:bodyPr>
            <a:normAutofit/>
          </a:bodyPr>
          <a:lstStyle/>
          <a:p>
            <a:pPr lvl="0"/>
            <a:r>
              <a:rPr lang="en-US" sz="2400" dirty="0"/>
              <a:t>Module 1: Building a Foundation for Advocacy</a:t>
            </a:r>
          </a:p>
          <a:p>
            <a:pPr lvl="0"/>
            <a:r>
              <a:rPr lang="en-US" sz="2400" dirty="0"/>
              <a:t>Module 2: IDEA and Early Intervention Services</a:t>
            </a:r>
          </a:p>
          <a:p>
            <a:pPr lvl="0"/>
            <a:r>
              <a:rPr lang="en-US" sz="2400" dirty="0"/>
              <a:t>Module 3: IDEA and Special Education Services</a:t>
            </a:r>
          </a:p>
          <a:p>
            <a:pPr lvl="0"/>
            <a:r>
              <a:rPr lang="en-US" sz="2400" dirty="0"/>
              <a:t>Module 4: Anatomy of an IEP</a:t>
            </a:r>
          </a:p>
          <a:p>
            <a:pPr lvl="0"/>
            <a:r>
              <a:rPr lang="en-US" sz="2400" dirty="0"/>
              <a:t>Module 5: Procedural Safeguards</a:t>
            </a:r>
          </a:p>
          <a:p>
            <a:pPr lvl="0"/>
            <a:r>
              <a:rPr lang="en-US" sz="2400" dirty="0"/>
              <a:t>Module 6: Section 504</a:t>
            </a:r>
          </a:p>
          <a:p>
            <a:pPr lvl="0"/>
            <a:r>
              <a:rPr lang="en-US" sz="2400" dirty="0"/>
              <a:t>Module 7: Educational Records</a:t>
            </a:r>
          </a:p>
          <a:p>
            <a:pPr lvl="0"/>
            <a:r>
              <a:rPr lang="en-US" sz="2400" dirty="0"/>
              <a:t>Module 8: Advocacy Skills</a:t>
            </a:r>
          </a:p>
          <a:p>
            <a:endParaRPr lang="en-US" dirty="0"/>
          </a:p>
        </p:txBody>
      </p:sp>
    </p:spTree>
    <p:extLst>
      <p:ext uri="{BB962C8B-B14F-4D97-AF65-F5344CB8AC3E}">
        <p14:creationId xmlns:p14="http://schemas.microsoft.com/office/powerpoint/2010/main" val="416025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72E6-81CE-4FDB-9CBA-2C3B208615DE}"/>
              </a:ext>
            </a:extLst>
          </p:cNvPr>
          <p:cNvSpPr>
            <a:spLocks noGrp="1"/>
          </p:cNvSpPr>
          <p:nvPr>
            <p:ph type="title"/>
          </p:nvPr>
        </p:nvSpPr>
        <p:spPr/>
        <p:txBody>
          <a:bodyPr/>
          <a:lstStyle/>
          <a:p>
            <a:r>
              <a:rPr lang="en-US" dirty="0"/>
              <a:t>Module Features</a:t>
            </a:r>
          </a:p>
        </p:txBody>
      </p:sp>
      <p:sp>
        <p:nvSpPr>
          <p:cNvPr id="3" name="Content Placeholder 2">
            <a:extLst>
              <a:ext uri="{FF2B5EF4-FFF2-40B4-BE49-F238E27FC236}">
                <a16:creationId xmlns:a16="http://schemas.microsoft.com/office/drawing/2014/main" id="{9697932B-543C-420B-8D33-78AB490712F7}"/>
              </a:ext>
            </a:extLst>
          </p:cNvPr>
          <p:cNvSpPr>
            <a:spLocks noGrp="1"/>
          </p:cNvSpPr>
          <p:nvPr>
            <p:ph idx="1"/>
          </p:nvPr>
        </p:nvSpPr>
        <p:spPr/>
        <p:txBody>
          <a:bodyPr/>
          <a:lstStyle/>
          <a:p>
            <a:r>
              <a:rPr lang="en-US" dirty="0"/>
              <a:t>Pre-test</a:t>
            </a:r>
          </a:p>
          <a:p>
            <a:r>
              <a:rPr lang="en-US" dirty="0"/>
              <a:t>Listening guide</a:t>
            </a:r>
          </a:p>
          <a:p>
            <a:r>
              <a:rPr lang="en-US" dirty="0"/>
              <a:t>Narrated video presentations</a:t>
            </a:r>
          </a:p>
          <a:p>
            <a:r>
              <a:rPr lang="en-US" dirty="0"/>
              <a:t>Post-test</a:t>
            </a:r>
          </a:p>
          <a:p>
            <a:r>
              <a:rPr lang="en-US" dirty="0"/>
              <a:t>Cultural competencies</a:t>
            </a:r>
          </a:p>
          <a:p>
            <a:r>
              <a:rPr lang="en-US" dirty="0"/>
              <a:t>Additional resources</a:t>
            </a:r>
          </a:p>
          <a:p>
            <a:endParaRPr lang="en-US" dirty="0"/>
          </a:p>
        </p:txBody>
      </p:sp>
    </p:spTree>
    <p:extLst>
      <p:ext uri="{BB962C8B-B14F-4D97-AF65-F5344CB8AC3E}">
        <p14:creationId xmlns:p14="http://schemas.microsoft.com/office/powerpoint/2010/main" val="273852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9DCB-E415-48C6-9EF4-42419CF536FE}"/>
              </a:ext>
            </a:extLst>
          </p:cNvPr>
          <p:cNvSpPr>
            <a:spLocks noGrp="1"/>
          </p:cNvSpPr>
          <p:nvPr>
            <p:ph type="title"/>
          </p:nvPr>
        </p:nvSpPr>
        <p:spPr/>
        <p:txBody>
          <a:bodyPr/>
          <a:lstStyle/>
          <a:p>
            <a:r>
              <a:rPr lang="en-US" dirty="0"/>
              <a:t>Additional Notes</a:t>
            </a:r>
          </a:p>
        </p:txBody>
      </p:sp>
      <p:sp>
        <p:nvSpPr>
          <p:cNvPr id="3" name="Content Placeholder 2">
            <a:extLst>
              <a:ext uri="{FF2B5EF4-FFF2-40B4-BE49-F238E27FC236}">
                <a16:creationId xmlns:a16="http://schemas.microsoft.com/office/drawing/2014/main" id="{EE9905F6-5906-431C-8011-B84947DDDB15}"/>
              </a:ext>
            </a:extLst>
          </p:cNvPr>
          <p:cNvSpPr>
            <a:spLocks noGrp="1"/>
          </p:cNvSpPr>
          <p:nvPr>
            <p:ph idx="1"/>
          </p:nvPr>
        </p:nvSpPr>
        <p:spPr/>
        <p:txBody>
          <a:bodyPr/>
          <a:lstStyle/>
          <a:p>
            <a:pPr lvl="0"/>
            <a:r>
              <a:rPr lang="en-US" dirty="0"/>
              <a:t>Certificate of completion</a:t>
            </a:r>
          </a:p>
          <a:p>
            <a:pPr lvl="0"/>
            <a:r>
              <a:rPr lang="en-US" dirty="0"/>
              <a:t>6 months to complete the curriculum (some flexibility with timeline)</a:t>
            </a:r>
          </a:p>
          <a:p>
            <a:pPr lvl="0"/>
            <a:r>
              <a:rPr lang="en-US" dirty="0"/>
              <a:t>Permanent access to the curriculum materials upon completion</a:t>
            </a:r>
          </a:p>
          <a:p>
            <a:pPr lvl="0"/>
            <a:r>
              <a:rPr lang="en-US" dirty="0"/>
              <a:t>Send questions through the platform or directly to </a:t>
            </a:r>
            <a:r>
              <a:rPr lang="en-US" u="sng" dirty="0">
                <a:hlinkClick r:id="rId3"/>
              </a:rPr>
              <a:t>School@thearc.org</a:t>
            </a:r>
            <a:endParaRPr lang="en-US" dirty="0"/>
          </a:p>
        </p:txBody>
      </p:sp>
    </p:spTree>
    <p:extLst>
      <p:ext uri="{BB962C8B-B14F-4D97-AF65-F5344CB8AC3E}">
        <p14:creationId xmlns:p14="http://schemas.microsoft.com/office/powerpoint/2010/main" val="311538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B6E5-404A-E51B-2EA5-F06A26B27410}"/>
              </a:ext>
            </a:extLst>
          </p:cNvPr>
          <p:cNvSpPr>
            <a:spLocks noGrp="1"/>
          </p:cNvSpPr>
          <p:nvPr>
            <p:ph type="title"/>
          </p:nvPr>
        </p:nvSpPr>
        <p:spPr/>
        <p:txBody>
          <a:bodyPr/>
          <a:lstStyle/>
          <a:p>
            <a:r>
              <a:rPr lang="en-US" dirty="0"/>
              <a:t>How to get an account</a:t>
            </a:r>
          </a:p>
        </p:txBody>
      </p:sp>
      <p:sp>
        <p:nvSpPr>
          <p:cNvPr id="3" name="Content Placeholder 2">
            <a:extLst>
              <a:ext uri="{FF2B5EF4-FFF2-40B4-BE49-F238E27FC236}">
                <a16:creationId xmlns:a16="http://schemas.microsoft.com/office/drawing/2014/main" id="{19CD48E7-460F-1192-BAF0-C817C32E816A}"/>
              </a:ext>
            </a:extLst>
          </p:cNvPr>
          <p:cNvSpPr>
            <a:spLocks noGrp="1"/>
          </p:cNvSpPr>
          <p:nvPr>
            <p:ph idx="1"/>
          </p:nvPr>
        </p:nvSpPr>
        <p:spPr/>
        <p:txBody>
          <a:bodyPr/>
          <a:lstStyle/>
          <a:p>
            <a:r>
              <a:rPr lang="en-US" dirty="0">
                <a:hlinkClick r:id="rId3"/>
              </a:rPr>
              <a:t>https://thearcatschool.org/advocacy-curriculum/</a:t>
            </a:r>
            <a:endParaRPr lang="en-US" dirty="0"/>
          </a:p>
          <a:p>
            <a:pPr marL="0" indent="0">
              <a:buNone/>
            </a:pPr>
            <a:endParaRPr lang="en-US" dirty="0"/>
          </a:p>
        </p:txBody>
      </p:sp>
      <p:pic>
        <p:nvPicPr>
          <p:cNvPr id="5" name="Picture 4">
            <a:extLst>
              <a:ext uri="{FF2B5EF4-FFF2-40B4-BE49-F238E27FC236}">
                <a16:creationId xmlns:a16="http://schemas.microsoft.com/office/drawing/2014/main" id="{9FF282B4-1DF2-9DA6-06CD-F1A9868AF5A5}"/>
              </a:ext>
            </a:extLst>
          </p:cNvPr>
          <p:cNvPicPr>
            <a:picLocks noChangeAspect="1"/>
          </p:cNvPicPr>
          <p:nvPr/>
        </p:nvPicPr>
        <p:blipFill>
          <a:blip r:embed="rId4"/>
          <a:stretch>
            <a:fillRect/>
          </a:stretch>
        </p:blipFill>
        <p:spPr>
          <a:xfrm>
            <a:off x="3056916" y="2509117"/>
            <a:ext cx="6078167" cy="4118695"/>
          </a:xfrm>
          <a:prstGeom prst="rect">
            <a:avLst/>
          </a:prstGeom>
        </p:spPr>
      </p:pic>
    </p:spTree>
    <p:extLst>
      <p:ext uri="{BB962C8B-B14F-4D97-AF65-F5344CB8AC3E}">
        <p14:creationId xmlns:p14="http://schemas.microsoft.com/office/powerpoint/2010/main" val="212880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9B6E5-404A-E51B-2EA5-F06A26B27410}"/>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Talent LMS </a:t>
            </a:r>
          </a:p>
        </p:txBody>
      </p:sp>
      <p:pic>
        <p:nvPicPr>
          <p:cNvPr id="7" name="Picture 6">
            <a:extLst>
              <a:ext uri="{FF2B5EF4-FFF2-40B4-BE49-F238E27FC236}">
                <a16:creationId xmlns:a16="http://schemas.microsoft.com/office/drawing/2014/main" id="{EFF3127B-0923-E83B-9112-13413835FBB1}"/>
              </a:ext>
            </a:extLst>
          </p:cNvPr>
          <p:cNvPicPr>
            <a:picLocks noChangeAspect="1"/>
          </p:cNvPicPr>
          <p:nvPr/>
        </p:nvPicPr>
        <p:blipFill rotWithShape="1">
          <a:blip r:embed="rId3"/>
          <a:srcRect r="9380" b="2"/>
          <a:stretch/>
        </p:blipFill>
        <p:spPr>
          <a:xfrm>
            <a:off x="6238389" y="1669554"/>
            <a:ext cx="5803323" cy="3890357"/>
          </a:xfrm>
          <a:prstGeom prst="rect">
            <a:avLst/>
          </a:prstGeom>
        </p:spPr>
      </p:pic>
      <p:pic>
        <p:nvPicPr>
          <p:cNvPr id="5" name="Content Placeholder 4">
            <a:extLst>
              <a:ext uri="{FF2B5EF4-FFF2-40B4-BE49-F238E27FC236}">
                <a16:creationId xmlns:a16="http://schemas.microsoft.com/office/drawing/2014/main" id="{87FDB533-0B92-8380-09BC-F170BA30B3E1}"/>
              </a:ext>
            </a:extLst>
          </p:cNvPr>
          <p:cNvPicPr>
            <a:picLocks noGrp="1" noChangeAspect="1"/>
          </p:cNvPicPr>
          <p:nvPr>
            <p:ph idx="1"/>
          </p:nvPr>
        </p:nvPicPr>
        <p:blipFill rotWithShape="1">
          <a:blip r:embed="rId4"/>
          <a:srcRect t="317" r="-2" b="-2"/>
          <a:stretch/>
        </p:blipFill>
        <p:spPr>
          <a:xfrm>
            <a:off x="287827" y="1669554"/>
            <a:ext cx="5803323" cy="3890357"/>
          </a:xfrm>
          <a:prstGeom prst="rect">
            <a:avLst/>
          </a:prstGeom>
        </p:spPr>
      </p:pic>
    </p:spTree>
    <p:extLst>
      <p:ext uri="{BB962C8B-B14F-4D97-AF65-F5344CB8AC3E}">
        <p14:creationId xmlns:p14="http://schemas.microsoft.com/office/powerpoint/2010/main" val="3186112587"/>
      </p:ext>
    </p:extLst>
  </p:cSld>
  <p:clrMapOvr>
    <a:masterClrMapping/>
  </p:clrMapOvr>
</p:sld>
</file>

<file path=ppt/theme/theme1.xml><?xml version="1.0" encoding="utf-8"?>
<a:theme xmlns:a="http://schemas.openxmlformats.org/drawingml/2006/main" name="Office Theme">
  <a:themeElements>
    <a:clrScheme name="The Arc Brand Colors">
      <a:dk1>
        <a:srgbClr val="000000"/>
      </a:dk1>
      <a:lt1>
        <a:srgbClr val="FFFFFF"/>
      </a:lt1>
      <a:dk2>
        <a:srgbClr val="44546A"/>
      </a:dk2>
      <a:lt2>
        <a:srgbClr val="E7E6E6"/>
      </a:lt2>
      <a:accent1>
        <a:srgbClr val="FB6700"/>
      </a:accent1>
      <a:accent2>
        <a:srgbClr val="FECB00"/>
      </a:accent2>
      <a:accent3>
        <a:srgbClr val="484847"/>
      </a:accent3>
      <a:accent4>
        <a:srgbClr val="5C2B85"/>
      </a:accent4>
      <a:accent5>
        <a:srgbClr val="005E85"/>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A2F8FAC221D34497FE25C305578C54" ma:contentTypeVersion="13" ma:contentTypeDescription="Create a new document." ma:contentTypeScope="" ma:versionID="60eeea76bfcd7aa04c167f68503ef327">
  <xsd:schema xmlns:xsd="http://www.w3.org/2001/XMLSchema" xmlns:xs="http://www.w3.org/2001/XMLSchema" xmlns:p="http://schemas.microsoft.com/office/2006/metadata/properties" xmlns:ns2="e5805ff7-bc01-4b14-b19f-7a86b8b70e8c" xmlns:ns3="12266775-0d52-46a1-8a41-3bd266e95af4" targetNamespace="http://schemas.microsoft.com/office/2006/metadata/properties" ma:root="true" ma:fieldsID="675fa18eb6b08f3716afba5a2cdea10d" ns2:_="" ns3:_="">
    <xsd:import namespace="e5805ff7-bc01-4b14-b19f-7a86b8b70e8c"/>
    <xsd:import namespace="12266775-0d52-46a1-8a41-3bd266e95a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05ff7-bc01-4b14-b19f-7a86b8b70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149630-0c72-479e-8743-bbe3298ca2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66775-0d52-46a1-8a41-3bd266e95a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d1e8b0-b77a-4a1e-8347-5b42c4f6a9f1}" ma:internalName="TaxCatchAll" ma:showField="CatchAllData" ma:web="12266775-0d52-46a1-8a41-3bd266e95af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9DD30-1FF4-4E7C-937E-5BD941337679}">
  <ds:schemaRefs>
    <ds:schemaRef ds:uri="http://schemas.microsoft.com/sharepoint/v3/contenttype/forms"/>
  </ds:schemaRefs>
</ds:datastoreItem>
</file>

<file path=customXml/itemProps2.xml><?xml version="1.0" encoding="utf-8"?>
<ds:datastoreItem xmlns:ds="http://schemas.openxmlformats.org/officeDocument/2006/customXml" ds:itemID="{2F8BA6ED-2EF1-4F16-B3B7-5F6842D45DC4}">
  <ds:schemaRefs>
    <ds:schemaRef ds:uri="12266775-0d52-46a1-8a41-3bd266e95af4"/>
    <ds:schemaRef ds:uri="e5805ff7-bc01-4b14-b19f-7a86b8b70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1537</TotalTime>
  <Words>2131</Words>
  <Application>Microsoft Office PowerPoint</Application>
  <PresentationFormat>Widescreen</PresentationFormat>
  <Paragraphs>141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The Arc@School’s Advocacy Curriculum – Spanish</vt:lpstr>
      <vt:lpstr>History of the curriculum</vt:lpstr>
      <vt:lpstr>Intended Audience</vt:lpstr>
      <vt:lpstr>Curriculum Content</vt:lpstr>
      <vt:lpstr>Module Features</vt:lpstr>
      <vt:lpstr>Additional Notes</vt:lpstr>
      <vt:lpstr>How to get an account</vt:lpstr>
      <vt:lpstr>Talent LMS </vt:lpstr>
      <vt:lpstr>Additional resources</vt:lpstr>
      <vt:lpstr>Grant-funded free access </vt:lpstr>
      <vt:lpstr>Questions?  School@thearc.org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Mairs</dc:creator>
  <cp:lastModifiedBy>Leo Wytkind</cp:lastModifiedBy>
  <cp:revision>16</cp:revision>
  <dcterms:created xsi:type="dcterms:W3CDTF">2022-08-04T12:48:48Z</dcterms:created>
  <dcterms:modified xsi:type="dcterms:W3CDTF">2024-02-21T17:06:09Z</dcterms:modified>
</cp:coreProperties>
</file>