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256" r:id="rId2"/>
    <p:sldId id="305" r:id="rId3"/>
    <p:sldId id="378" r:id="rId4"/>
    <p:sldId id="467" r:id="rId5"/>
    <p:sldId id="463" r:id="rId6"/>
    <p:sldId id="464" r:id="rId7"/>
    <p:sldId id="455" r:id="rId8"/>
    <p:sldId id="379" r:id="rId9"/>
    <p:sldId id="385" r:id="rId10"/>
    <p:sldId id="386" r:id="rId11"/>
    <p:sldId id="380" r:id="rId12"/>
    <p:sldId id="381" r:id="rId13"/>
    <p:sldId id="330" r:id="rId14"/>
    <p:sldId id="331" r:id="rId15"/>
    <p:sldId id="332" r:id="rId16"/>
    <p:sldId id="333" r:id="rId17"/>
    <p:sldId id="334" r:id="rId18"/>
    <p:sldId id="335" r:id="rId19"/>
    <p:sldId id="389" r:id="rId20"/>
    <p:sldId id="431" r:id="rId21"/>
    <p:sldId id="432" r:id="rId22"/>
    <p:sldId id="433" r:id="rId23"/>
    <p:sldId id="434" r:id="rId24"/>
    <p:sldId id="435" r:id="rId25"/>
    <p:sldId id="436" r:id="rId26"/>
    <p:sldId id="437" r:id="rId27"/>
    <p:sldId id="438" r:id="rId28"/>
    <p:sldId id="439" r:id="rId29"/>
    <p:sldId id="440" r:id="rId30"/>
    <p:sldId id="441" r:id="rId31"/>
    <p:sldId id="442" r:id="rId32"/>
    <p:sldId id="443" r:id="rId33"/>
    <p:sldId id="444" r:id="rId34"/>
    <p:sldId id="445" r:id="rId35"/>
    <p:sldId id="446" r:id="rId36"/>
    <p:sldId id="447" r:id="rId37"/>
    <p:sldId id="448" r:id="rId38"/>
    <p:sldId id="449" r:id="rId39"/>
    <p:sldId id="450" r:id="rId40"/>
    <p:sldId id="451" r:id="rId41"/>
    <p:sldId id="453" r:id="rId42"/>
    <p:sldId id="454" r:id="rId43"/>
    <p:sldId id="426" r:id="rId44"/>
    <p:sldId id="418" r:id="rId45"/>
    <p:sldId id="419" r:id="rId46"/>
    <p:sldId id="420" r:id="rId47"/>
    <p:sldId id="421" r:id="rId48"/>
    <p:sldId id="422" r:id="rId49"/>
    <p:sldId id="423" r:id="rId50"/>
    <p:sldId id="424" r:id="rId51"/>
    <p:sldId id="427" r:id="rId52"/>
    <p:sldId id="428" r:id="rId53"/>
    <p:sldId id="429" r:id="rId54"/>
    <p:sldId id="430" r:id="rId55"/>
    <p:sldId id="384"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87" r:id="rId71"/>
    <p:sldId id="456" r:id="rId72"/>
    <p:sldId id="461" r:id="rId73"/>
    <p:sldId id="339" r:id="rId74"/>
    <p:sldId id="462" r:id="rId75"/>
    <p:sldId id="465" r:id="rId76"/>
    <p:sldId id="469" r:id="rId77"/>
    <p:sldId id="382" r:id="rId7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ryn Walker" initials="KW"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697D"/>
    <a:srgbClr val="EA7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68" autoAdjust="0"/>
    <p:restoredTop sz="91158" autoAdjust="0"/>
  </p:normalViewPr>
  <p:slideViewPr>
    <p:cSldViewPr>
      <p:cViewPr varScale="1">
        <p:scale>
          <a:sx n="109" d="100"/>
          <a:sy n="109" d="100"/>
        </p:scale>
        <p:origin x="1480"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0195A046-E1D0-47F6-B028-397B4E4A20E5}" type="datetimeFigureOut">
              <a:rPr lang="en-US" smtClean="0"/>
              <a:pPr/>
              <a:t>7/29/2015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57AC93-7C7D-4DD2-9894-6AAD01FCB1EF}" type="slidenum">
              <a:rPr lang="en-US" smtClean="0"/>
              <a:pPr/>
              <a:t>‹#›</a:t>
            </a:fld>
            <a:endParaRPr lang="en-US"/>
          </a:p>
        </p:txBody>
      </p:sp>
    </p:spTree>
    <p:extLst>
      <p:ext uri="{BB962C8B-B14F-4D97-AF65-F5344CB8AC3E}">
        <p14:creationId xmlns:p14="http://schemas.microsoft.com/office/powerpoint/2010/main" val="2331311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pPr/>
              <a:t>1</a:t>
            </a:fld>
            <a:endParaRPr lang="en-US" dirty="0"/>
          </a:p>
        </p:txBody>
      </p:sp>
    </p:spTree>
    <p:extLst>
      <p:ext uri="{BB962C8B-B14F-4D97-AF65-F5344CB8AC3E}">
        <p14:creationId xmlns:p14="http://schemas.microsoft.com/office/powerpoint/2010/main" val="635790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pPr/>
              <a:t>76</a:t>
            </a:fld>
            <a:endParaRPr lang="en-US"/>
          </a:p>
        </p:txBody>
      </p:sp>
    </p:spTree>
    <p:extLst>
      <p:ext uri="{BB962C8B-B14F-4D97-AF65-F5344CB8AC3E}">
        <p14:creationId xmlns:p14="http://schemas.microsoft.com/office/powerpoint/2010/main" val="2975145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pPr/>
              <a:t>77</a:t>
            </a:fld>
            <a:endParaRPr lang="en-US"/>
          </a:p>
        </p:txBody>
      </p:sp>
    </p:spTree>
    <p:extLst>
      <p:ext uri="{BB962C8B-B14F-4D97-AF65-F5344CB8AC3E}">
        <p14:creationId xmlns:p14="http://schemas.microsoft.com/office/powerpoint/2010/main" val="359041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E357AC93-7C7D-4DD2-9894-6AAD01FCB1EF}" type="slidenum">
              <a:rPr lang="en-US" smtClean="0"/>
              <a:pPr/>
              <a:t>2</a:t>
            </a:fld>
            <a:endParaRPr lang="en-US" dirty="0"/>
          </a:p>
        </p:txBody>
      </p:sp>
    </p:spTree>
    <p:extLst>
      <p:ext uri="{BB962C8B-B14F-4D97-AF65-F5344CB8AC3E}">
        <p14:creationId xmlns:p14="http://schemas.microsoft.com/office/powerpoint/2010/main" val="2295727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This is not an exclusive list of disabilities but is a way to help visualize the wide array of experiences that "disability" can indicate.  The words in italics are examples of some of the types of disabilities you may encounter.  There are definite limitations to the chart, for example TBI and CP can fall under multiple categories.</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EXE:  Someone with a traumatic brain injury (TBI) may have physical issues, intellectual issues, or mental illness as a result of their injury. </a:t>
            </a:r>
            <a:endParaRPr lang="en-US" sz="1200" b="1"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EXE:  Cerebral Palsy (CP) will have a physical disability component but may or may not be accompanied by intellectual disability. </a:t>
            </a:r>
            <a:endParaRPr lang="en-US" sz="1200" b="1"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While the diagnoses in the diagram are necessary in the legal system for many reasons, in exigent (or emergency) circumstances, it may be most efficient to examine functional needs of the person you are working with.  Functional descriptions of disabilities describe the skills a person has or lacks and identifies what they enable the person to do. These functional descriptions allow professionals to identify the specific skills that a person needs to acquire to meet certain goals and the supports needed to gain those skills.</a:t>
            </a:r>
          </a:p>
          <a:p>
            <a:endParaRPr lang="en-US" sz="1200" kern="1200" dirty="0" smtClean="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357AC93-7C7D-4DD2-9894-6AAD01FCB1EF}" type="slidenum">
              <a:rPr lang="en-US" smtClean="0"/>
              <a:pPr/>
              <a:t>6</a:t>
            </a:fld>
            <a:endParaRPr lang="en-US"/>
          </a:p>
        </p:txBody>
      </p:sp>
    </p:spTree>
    <p:extLst>
      <p:ext uri="{BB962C8B-B14F-4D97-AF65-F5344CB8AC3E}">
        <p14:creationId xmlns:p14="http://schemas.microsoft.com/office/powerpoint/2010/main" val="172807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States vary as to whether</a:t>
            </a:r>
            <a:r>
              <a:rPr lang="en-US" baseline="0" dirty="0" smtClean="0"/>
              <a:t> they also require registration by juvenile offenders who have been adjudicated delinquent.  Under the federal Sex Offender Registration and Notification Act (SORNA) there is a minimum standard that jurisdictions register juveniles who were at least 14 years of age at the time of their offense and used force or drugs to accomplish the assault.  To date, 19 States have adopted SORNA-compliant statutes.  For a full review of all States’ juvenile registry information, see </a:t>
            </a:r>
            <a:r>
              <a:rPr lang="en-US" i="1" baseline="0" dirty="0" smtClean="0"/>
              <a:t>A Snapshot of Juvenile Registration and Notification Laws: A Survey of the United States (2011).</a:t>
            </a:r>
            <a:endParaRPr lang="en-US" baseline="0" dirty="0" smtClean="0"/>
          </a:p>
        </p:txBody>
      </p:sp>
      <p:sp>
        <p:nvSpPr>
          <p:cNvPr id="4" name="Slide Number Placeholder 3"/>
          <p:cNvSpPr>
            <a:spLocks noGrp="1"/>
          </p:cNvSpPr>
          <p:nvPr>
            <p:ph type="sldNum" sz="quarter" idx="10"/>
          </p:nvPr>
        </p:nvSpPr>
        <p:spPr/>
        <p:txBody>
          <a:bodyPr/>
          <a:lstStyle/>
          <a:p>
            <a:fld id="{AC9157F7-399B-4AF1-815E-C054846AB31F}" type="slidenum">
              <a:rPr lang="en-US" smtClean="0"/>
              <a:t>13</a:t>
            </a:fld>
            <a:endParaRPr lang="en-US"/>
          </a:p>
        </p:txBody>
      </p:sp>
    </p:spTree>
    <p:extLst>
      <p:ext uri="{BB962C8B-B14F-4D97-AF65-F5344CB8AC3E}">
        <p14:creationId xmlns:p14="http://schemas.microsoft.com/office/powerpoint/2010/main" val="335950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does show that more reliable information</a:t>
            </a:r>
            <a:r>
              <a:rPr lang="en-US" baseline="0" dirty="0" smtClean="0"/>
              <a:t> about sex offense convictions and offenders is available.  No research supports a finding that this results in reduced recidivism</a:t>
            </a:r>
            <a:endParaRPr lang="en-US" dirty="0"/>
          </a:p>
        </p:txBody>
      </p:sp>
      <p:sp>
        <p:nvSpPr>
          <p:cNvPr id="4" name="Slide Number Placeholder 3"/>
          <p:cNvSpPr>
            <a:spLocks noGrp="1"/>
          </p:cNvSpPr>
          <p:nvPr>
            <p:ph type="sldNum" sz="quarter" idx="10"/>
          </p:nvPr>
        </p:nvSpPr>
        <p:spPr/>
        <p:txBody>
          <a:bodyPr/>
          <a:lstStyle/>
          <a:p>
            <a:fld id="{AC9157F7-399B-4AF1-815E-C054846AB31F}" type="slidenum">
              <a:rPr lang="en-US" smtClean="0"/>
              <a:t>15</a:t>
            </a:fld>
            <a:endParaRPr lang="en-US"/>
          </a:p>
        </p:txBody>
      </p:sp>
    </p:spTree>
    <p:extLst>
      <p:ext uri="{BB962C8B-B14F-4D97-AF65-F5344CB8AC3E}">
        <p14:creationId xmlns:p14="http://schemas.microsoft.com/office/powerpoint/2010/main" val="2176179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4143">
              <a:defRPr/>
            </a:pPr>
            <a:r>
              <a:rPr lang="en-US" dirty="0"/>
              <a:t>Text from slide 4:</a:t>
            </a:r>
          </a:p>
          <a:p>
            <a:pPr defTabSz="954143">
              <a:defRPr/>
            </a:pPr>
            <a:endParaRPr lang="en-US" dirty="0"/>
          </a:p>
          <a:p>
            <a:pPr defTabSz="954143">
              <a:defRPr/>
            </a:pPr>
            <a:r>
              <a:rPr lang="en-US" dirty="0"/>
              <a:t>Workgroup members selected because of their experience in serving individuals with developmental disabilities who have convictions for sex offenses</a:t>
            </a:r>
          </a:p>
          <a:p>
            <a:endParaRPr lang="en-US" dirty="0"/>
          </a:p>
        </p:txBody>
      </p:sp>
      <p:sp>
        <p:nvSpPr>
          <p:cNvPr id="4" name="Slide Number Placeholder 3"/>
          <p:cNvSpPr>
            <a:spLocks noGrp="1"/>
          </p:cNvSpPr>
          <p:nvPr>
            <p:ph type="sldNum" sz="quarter" idx="10"/>
          </p:nvPr>
        </p:nvSpPr>
        <p:spPr/>
        <p:txBody>
          <a:bodyPr/>
          <a:lstStyle/>
          <a:p>
            <a:pPr>
              <a:defRPr/>
            </a:pPr>
            <a:fld id="{0BEEA3BA-5D09-460B-8503-17A5FCE24A35}" type="slidenum">
              <a:rPr lang="en-US" smtClean="0"/>
              <a:pPr>
                <a:defRPr/>
              </a:pPr>
              <a:t>56</a:t>
            </a:fld>
            <a:endParaRPr lang="en-US" dirty="0"/>
          </a:p>
        </p:txBody>
      </p:sp>
    </p:spTree>
    <p:extLst>
      <p:ext uri="{BB962C8B-B14F-4D97-AF65-F5344CB8AC3E}">
        <p14:creationId xmlns:p14="http://schemas.microsoft.com/office/powerpoint/2010/main" val="3291676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r>
              <a:rPr lang="en-US" dirty="0"/>
              <a:t>Considerations for developing a Relapse Prevention Plan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ACA75C6-4E45-4E97-9124-D23649CFBEE7}" type="slidenum">
              <a:rPr lang="en-US" smtClean="0"/>
              <a:pPr/>
              <a:t>57</a:t>
            </a:fld>
            <a:endParaRPr lang="en-US" dirty="0"/>
          </a:p>
        </p:txBody>
      </p:sp>
    </p:spTree>
    <p:extLst>
      <p:ext uri="{BB962C8B-B14F-4D97-AF65-F5344CB8AC3E}">
        <p14:creationId xmlns:p14="http://schemas.microsoft.com/office/powerpoint/2010/main" val="304584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pPr/>
              <a:t>71</a:t>
            </a:fld>
            <a:endParaRPr lang="en-US" dirty="0"/>
          </a:p>
        </p:txBody>
      </p:sp>
    </p:spTree>
    <p:extLst>
      <p:ext uri="{BB962C8B-B14F-4D97-AF65-F5344CB8AC3E}">
        <p14:creationId xmlns:p14="http://schemas.microsoft.com/office/powerpoint/2010/main" val="1989057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7AC93-7C7D-4DD2-9894-6AAD01FCB1EF}" type="slidenum">
              <a:rPr lang="en-US" smtClean="0"/>
              <a:pPr/>
              <a:t>73</a:t>
            </a:fld>
            <a:endParaRPr lang="en-US" dirty="0"/>
          </a:p>
        </p:txBody>
      </p:sp>
    </p:spTree>
    <p:extLst>
      <p:ext uri="{BB962C8B-B14F-4D97-AF65-F5344CB8AC3E}">
        <p14:creationId xmlns:p14="http://schemas.microsoft.com/office/powerpoint/2010/main" val="1658141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FCC66-A8FC-4E4A-A20F-DBC70AD2B0C6}" type="datetimeFigureOut">
              <a:rPr lang="en-US" smtClean="0"/>
              <a:pPr/>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FCC66-A8FC-4E4A-A20F-DBC70AD2B0C6}" type="datetimeFigureOut">
              <a:rPr lang="en-US" smtClean="0"/>
              <a:pPr/>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1FCC66-A8FC-4E4A-A20F-DBC70AD2B0C6}" type="datetimeFigureOut">
              <a:rPr lang="en-US" smtClean="0"/>
              <a:pPr/>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FCC66-A8FC-4E4A-A20F-DBC70AD2B0C6}" type="datetimeFigureOut">
              <a:rPr lang="en-US" smtClean="0"/>
              <a:pPr/>
              <a:t>7/29/2015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1FCC66-A8FC-4E4A-A20F-DBC70AD2B0C6}" type="datetimeFigureOut">
              <a:rPr lang="en-US" smtClean="0"/>
              <a:pPr/>
              <a:t>7/29/2015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FCC66-A8FC-4E4A-A20F-DBC70AD2B0C6}" type="datetimeFigureOut">
              <a:rPr lang="en-US" smtClean="0"/>
              <a:pPr/>
              <a:t>7/29/2015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pPr/>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FCC66-A8FC-4E4A-A20F-DBC70AD2B0C6}" type="datetimeFigureOut">
              <a:rPr lang="en-US" smtClean="0"/>
              <a:pPr/>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25A26-FC64-4635-8C48-1D5E914675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ED1FCC66-A8FC-4E4A-A20F-DBC70AD2B0C6}" type="datetimeFigureOut">
              <a:rPr lang="en-US" smtClean="0"/>
              <a:pPr/>
              <a:t>7/29/2015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75525A26-FC64-4635-8C48-1D5E9146759D}" type="slidenum">
              <a:rPr lang="en-US" smtClean="0"/>
              <a:pPr/>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8" name="Picture 5"/>
          <p:cNvPicPr>
            <a:picLocks noChangeAspect="1" noChangeArrowheads="1"/>
          </p:cNvPicPr>
          <p:nvPr userDrawn="1"/>
        </p:nvPicPr>
        <p:blipFill>
          <a:blip r:embed="rId14" cstate="print"/>
          <a:srcRect/>
          <a:stretch>
            <a:fillRect/>
          </a:stretch>
        </p:blipFill>
        <p:spPr bwMode="auto">
          <a:xfrm>
            <a:off x="304800" y="4953000"/>
            <a:ext cx="2507858" cy="1676400"/>
          </a:xfrm>
          <a:prstGeom prst="rect">
            <a:avLst/>
          </a:prstGeom>
          <a:noFill/>
          <a:ln w="9525">
            <a:noFill/>
            <a:miter lim="800000"/>
            <a:headEnd/>
            <a:tailEnd/>
          </a:ln>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965435" y="6317316"/>
            <a:ext cx="1721365" cy="4489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rebuchet MS" panose="020B0603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rebuchet MS" panose="020B0603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rebuchet MS" panose="020B0603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rebuchet MS" panose="020B0603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rebuchet MS" panose="020B0603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treamtext.net/text.aspx?event=Ar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randy.shively@alvishouse.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psepc-sppcc.gc.ca/"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png"/><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3" Type="http://schemas.openxmlformats.org/officeDocument/2006/relationships/hyperlink" Target="mailto:csnell@classinc.org" TargetMode="External"/><Relationship Id="rId2" Type="http://schemas.openxmlformats.org/officeDocument/2006/relationships/hyperlink" Target="http://www.classinc.org/TREE-webinar-landing-page.html"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NCCJDinfo@thearc.org" TargetMode="External"/><Relationship Id="rId5" Type="http://schemas.openxmlformats.org/officeDocument/2006/relationships/hyperlink" Target="http://www.thearc.org/NCCJD" TargetMode="External"/><Relationship Id="rId4" Type="http://schemas.openxmlformats.org/officeDocument/2006/relationships/hyperlink" Target="http://www.thearc.org/nccjd/training/webinar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09600"/>
            <a:ext cx="8686800" cy="2133600"/>
          </a:xfrm>
        </p:spPr>
        <p:txBody>
          <a:bodyPr>
            <a:normAutofit fontScale="90000"/>
          </a:bodyPr>
          <a:lstStyle/>
          <a:p>
            <a:pPr algn="l"/>
            <a:r>
              <a:rPr lang="en-US" b="1" dirty="0"/>
              <a:t>Sex Offenders with Intellectual and Developmental </a:t>
            </a:r>
            <a:r>
              <a:rPr lang="en-US" b="1" dirty="0" smtClean="0"/>
              <a:t>Disabilities(I/DD): </a:t>
            </a:r>
            <a:r>
              <a:rPr lang="en-US" b="1" smtClean="0"/>
              <a:t/>
            </a:r>
            <a:br>
              <a:rPr lang="en-US" b="1" smtClean="0"/>
            </a:br>
            <a:r>
              <a:rPr lang="en-US" smtClean="0"/>
              <a:t>Barriers and </a:t>
            </a:r>
            <a:r>
              <a:rPr lang="en-US" dirty="0"/>
              <a:t>Solutions from Around the </a:t>
            </a:r>
            <a:r>
              <a:rPr lang="en-US" dirty="0" smtClean="0"/>
              <a:t>Nation</a:t>
            </a:r>
            <a:endParaRPr lang="en-US" i="1" dirty="0"/>
          </a:p>
        </p:txBody>
      </p:sp>
      <p:sp>
        <p:nvSpPr>
          <p:cNvPr id="3" name="Subtitle 2"/>
          <p:cNvSpPr>
            <a:spLocks noGrp="1"/>
          </p:cNvSpPr>
          <p:nvPr>
            <p:ph type="subTitle" idx="1"/>
          </p:nvPr>
        </p:nvSpPr>
        <p:spPr>
          <a:xfrm>
            <a:off x="0" y="3352800"/>
            <a:ext cx="9144000" cy="2971800"/>
          </a:xfrm>
        </p:spPr>
        <p:txBody>
          <a:bodyPr>
            <a:normAutofit fontScale="62500" lnSpcReduction="20000"/>
          </a:bodyPr>
          <a:lstStyle/>
          <a:p>
            <a:r>
              <a:rPr lang="en-US" sz="7000" b="1" dirty="0" smtClean="0"/>
              <a:t>The Arc’s National Center on Criminal Justice and Disability™ (NCCJD)</a:t>
            </a:r>
          </a:p>
          <a:p>
            <a:endParaRPr lang="en-US" sz="2800" dirty="0" smtClean="0"/>
          </a:p>
          <a:p>
            <a:endParaRPr lang="en-US" sz="2800" dirty="0"/>
          </a:p>
          <a:p>
            <a:pPr algn="r"/>
            <a:r>
              <a:rPr lang="en-US" sz="2800" b="1" dirty="0"/>
              <a:t>Leigh Ann Davis</a:t>
            </a:r>
            <a:r>
              <a:rPr lang="en-US" sz="2800" dirty="0"/>
              <a:t>, M.S.S.W., M.P.A., Program Manager</a:t>
            </a:r>
          </a:p>
          <a:p>
            <a:pPr algn="r"/>
            <a:r>
              <a:rPr lang="en-US" sz="2800" b="1" dirty="0"/>
              <a:t>Kathryn J. Walker</a:t>
            </a:r>
            <a:r>
              <a:rPr lang="en-US" sz="2800" dirty="0"/>
              <a:t>, J.D., M.P.H., Criminal Justice Fellow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How it has affected our family</a:t>
            </a:r>
            <a:endParaRPr lang="en-US" dirty="0"/>
          </a:p>
        </p:txBody>
      </p:sp>
      <p:sp>
        <p:nvSpPr>
          <p:cNvPr id="3" name="Content Placeholder 2"/>
          <p:cNvSpPr>
            <a:spLocks noGrp="1"/>
          </p:cNvSpPr>
          <p:nvPr>
            <p:ph idx="1"/>
          </p:nvPr>
        </p:nvSpPr>
        <p:spPr>
          <a:xfrm>
            <a:off x="0" y="685800"/>
            <a:ext cx="9067800" cy="4572000"/>
          </a:xfrm>
        </p:spPr>
        <p:txBody>
          <a:bodyPr>
            <a:normAutofit fontScale="47500" lnSpcReduction="20000"/>
          </a:bodyPr>
          <a:lstStyle/>
          <a:p>
            <a:r>
              <a:rPr lang="en-US" sz="3400" dirty="0" smtClean="0"/>
              <a:t>Caused depression.</a:t>
            </a:r>
          </a:p>
          <a:p>
            <a:r>
              <a:rPr lang="en-US" sz="3400" dirty="0" smtClean="0"/>
              <a:t>Mistrust of judicial process. </a:t>
            </a:r>
            <a:r>
              <a:rPr lang="en-US" sz="3400" dirty="0"/>
              <a:t>How could our justice system be so inhuman</a:t>
            </a:r>
            <a:r>
              <a:rPr lang="en-US" sz="3400" dirty="0" smtClean="0"/>
              <a:t>. No second chance at life</a:t>
            </a:r>
            <a:endParaRPr lang="en-US" sz="3400" dirty="0"/>
          </a:p>
          <a:p>
            <a:pPr lvl="1"/>
            <a:r>
              <a:rPr lang="en-US" sz="3400" dirty="0" smtClean="0"/>
              <a:t>Even the medical experts involved with the case could not believe it went this far. How can this be fair and just, when drug dealers and terrorist do far worse and are not marked for life. Yet one incident he, our family and his future family are marked for life</a:t>
            </a:r>
          </a:p>
          <a:p>
            <a:r>
              <a:rPr lang="en-US" sz="3400" dirty="0" smtClean="0"/>
              <a:t>People have harassed my wife at work; stress in the family</a:t>
            </a:r>
          </a:p>
          <a:p>
            <a:r>
              <a:rPr lang="en-US" sz="3400" dirty="0" smtClean="0"/>
              <a:t>People have harassed my younger son.</a:t>
            </a:r>
          </a:p>
          <a:p>
            <a:r>
              <a:rPr lang="en-US" sz="3400" dirty="0" smtClean="0"/>
              <a:t>Because of this, he is limited in the services he is entitled to as part of his disabilities, particularly group homes, or housing.  </a:t>
            </a:r>
            <a:endParaRPr lang="en-US" sz="3400" dirty="0"/>
          </a:p>
          <a:p>
            <a:r>
              <a:rPr lang="en-US" sz="3400" dirty="0" smtClean="0"/>
              <a:t>Unemployment is 10 -15% higher for people with disability, let alone being on the registry. </a:t>
            </a:r>
          </a:p>
          <a:p>
            <a:pPr lvl="1"/>
            <a:r>
              <a:rPr lang="en-US" sz="3400" dirty="0" smtClean="0"/>
              <a:t>practically impossible for him to have any type of life and career.  His</a:t>
            </a:r>
          </a:p>
          <a:p>
            <a:r>
              <a:rPr lang="en-US" sz="3400" dirty="0" smtClean="0"/>
              <a:t> What happens to him after we are gone.</a:t>
            </a:r>
          </a:p>
          <a:p>
            <a:r>
              <a:rPr lang="en-US" sz="3400" dirty="0" smtClean="0"/>
              <a:t>If he is pulled over for even a broken taillight, he could be taken off to jail.</a:t>
            </a:r>
          </a:p>
          <a:p>
            <a:r>
              <a:rPr lang="en-US" sz="3400" dirty="0" smtClean="0"/>
              <a:t>He needs help in understanding all of the restrictions of being on the list with his disability.  One mistake would put him in jail immediately, even a clerical error. We or some one from his autism program must go with him when he registers. It causes trauma, depression and withdrawal every time he has to register.</a:t>
            </a:r>
          </a:p>
          <a:p>
            <a:r>
              <a:rPr lang="en-US" sz="3400" dirty="0" smtClean="0"/>
              <a:t>The alleged victim continues to taunt him every year on the anniversary of the event.</a:t>
            </a:r>
          </a:p>
          <a:p>
            <a:endParaRPr lang="en-US" dirty="0"/>
          </a:p>
        </p:txBody>
      </p:sp>
      <p:sp>
        <p:nvSpPr>
          <p:cNvPr id="4" name="Rectangle 3"/>
          <p:cNvSpPr/>
          <p:nvPr/>
        </p:nvSpPr>
        <p:spPr>
          <a:xfrm>
            <a:off x="2895600" y="4889718"/>
            <a:ext cx="6096000" cy="1815882"/>
          </a:xfrm>
          <a:prstGeom prst="rect">
            <a:avLst/>
          </a:prstGeom>
        </p:spPr>
        <p:txBody>
          <a:bodyPr wrap="square">
            <a:spAutoFit/>
          </a:bodyPr>
          <a:lstStyle/>
          <a:p>
            <a:pPr marL="285750" indent="-285750">
              <a:buFont typeface="Arial" panose="020B0604020202020204" pitchFamily="34" charset="0"/>
              <a:buChar char="•"/>
            </a:pPr>
            <a:r>
              <a:rPr lang="en-US" sz="1600" dirty="0">
                <a:latin typeface="Trebuchet MS" panose="020B0603020202020204" pitchFamily="34" charset="0"/>
              </a:rPr>
              <a:t>Financially it has cost all of our savings </a:t>
            </a:r>
          </a:p>
          <a:p>
            <a:pPr marL="285750" indent="-285750">
              <a:buFont typeface="Arial" panose="020B0604020202020204" pitchFamily="34" charset="0"/>
              <a:buChar char="•"/>
            </a:pPr>
            <a:r>
              <a:rPr lang="en-US" sz="1600" dirty="0">
                <a:latin typeface="Trebuchet MS" panose="020B0603020202020204" pitchFamily="34" charset="0"/>
              </a:rPr>
              <a:t>It has been  total devastation to our entire family every day of our lives.  There is always something that happens, whether it is something someone sees on the internet , or where we are going that day.  </a:t>
            </a:r>
          </a:p>
          <a:p>
            <a:pPr marL="285750" indent="-285750">
              <a:buFont typeface="Arial" panose="020B0604020202020204" pitchFamily="34" charset="0"/>
              <a:buChar char="•"/>
            </a:pPr>
            <a:r>
              <a:rPr lang="en-US" sz="1600" dirty="0">
                <a:latin typeface="Trebuchet MS" panose="020B0603020202020204" pitchFamily="34" charset="0"/>
              </a:rPr>
              <a:t>It has been a living nightmare everyday of our lives and fear of what could happen to him. </a:t>
            </a:r>
          </a:p>
        </p:txBody>
      </p:sp>
    </p:spTree>
    <p:extLst>
      <p:ext uri="{BB962C8B-B14F-4D97-AF65-F5344CB8AC3E}">
        <p14:creationId xmlns:p14="http://schemas.microsoft.com/office/powerpoint/2010/main" val="2115566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24187"/>
            <a:ext cx="7772400" cy="1362075"/>
          </a:xfrm>
        </p:spPr>
        <p:txBody>
          <a:bodyPr/>
          <a:lstStyle/>
          <a:p>
            <a:r>
              <a:rPr lang="en-US" dirty="0" smtClean="0"/>
              <a:t>Stories from the System</a:t>
            </a:r>
            <a:endParaRPr lang="en-US" dirty="0"/>
          </a:p>
        </p:txBody>
      </p:sp>
      <p:sp>
        <p:nvSpPr>
          <p:cNvPr id="3" name="Text Placeholder 2"/>
          <p:cNvSpPr>
            <a:spLocks noGrp="1"/>
          </p:cNvSpPr>
          <p:nvPr>
            <p:ph type="body" idx="1"/>
          </p:nvPr>
        </p:nvSpPr>
        <p:spPr>
          <a:xfrm>
            <a:off x="722313" y="1524000"/>
            <a:ext cx="7772400" cy="1500187"/>
          </a:xfrm>
        </p:spPr>
        <p:txBody>
          <a:bodyPr/>
          <a:lstStyle/>
          <a:p>
            <a:r>
              <a:rPr lang="en-US" dirty="0" smtClean="0"/>
              <a:t>Adam</a:t>
            </a:r>
            <a:endParaRPr lang="en-US" dirty="0"/>
          </a:p>
        </p:txBody>
      </p:sp>
    </p:spTree>
    <p:extLst>
      <p:ext uri="{BB962C8B-B14F-4D97-AF65-F5344CB8AC3E}">
        <p14:creationId xmlns:p14="http://schemas.microsoft.com/office/powerpoint/2010/main" val="3818546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24187"/>
            <a:ext cx="7772400" cy="1362075"/>
          </a:xfrm>
        </p:spPr>
        <p:txBody>
          <a:bodyPr>
            <a:normAutofit fontScale="90000"/>
          </a:bodyPr>
          <a:lstStyle/>
          <a:p>
            <a:r>
              <a:rPr lang="en-US" dirty="0" smtClean="0"/>
              <a:t>Sex offender registration and community notification laws</a:t>
            </a:r>
            <a:endParaRPr lang="en-US" dirty="0"/>
          </a:p>
        </p:txBody>
      </p:sp>
      <p:sp>
        <p:nvSpPr>
          <p:cNvPr id="3" name="Text Placeholder 2"/>
          <p:cNvSpPr>
            <a:spLocks noGrp="1"/>
          </p:cNvSpPr>
          <p:nvPr>
            <p:ph type="body" idx="1"/>
          </p:nvPr>
        </p:nvSpPr>
        <p:spPr>
          <a:xfrm>
            <a:off x="722313" y="1524000"/>
            <a:ext cx="7772400" cy="1500187"/>
          </a:xfrm>
        </p:spPr>
        <p:txBody>
          <a:bodyPr/>
          <a:lstStyle/>
          <a:p>
            <a:r>
              <a:rPr lang="en-US" dirty="0" smtClean="0"/>
              <a:t>Jessica Oppenheim, Esq., Director of The Arc of New Jersey’s Criminal Justice Advocacy Program</a:t>
            </a:r>
            <a:endParaRPr lang="en-US" dirty="0"/>
          </a:p>
        </p:txBody>
      </p:sp>
    </p:spTree>
    <p:extLst>
      <p:ext uri="{BB962C8B-B14F-4D97-AF65-F5344CB8AC3E}">
        <p14:creationId xmlns:p14="http://schemas.microsoft.com/office/powerpoint/2010/main" val="736530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Criminal Conviction/Juvenile Adjudication</a:t>
            </a:r>
            <a:endParaRPr lang="en-US" dirty="0"/>
          </a:p>
        </p:txBody>
      </p:sp>
      <p:sp>
        <p:nvSpPr>
          <p:cNvPr id="3" name="Content Placeholder 2"/>
          <p:cNvSpPr>
            <a:spLocks noGrp="1"/>
          </p:cNvSpPr>
          <p:nvPr>
            <p:ph idx="1"/>
          </p:nvPr>
        </p:nvSpPr>
        <p:spPr/>
        <p:txBody>
          <a:bodyPr/>
          <a:lstStyle/>
          <a:p>
            <a:r>
              <a:rPr lang="en-US" dirty="0" smtClean="0"/>
              <a:t>Diagnosis of a developmental disability is not a bar to criminal charges as a juvenile or adult</a:t>
            </a:r>
          </a:p>
          <a:p>
            <a:r>
              <a:rPr lang="en-US" dirty="0" smtClean="0"/>
              <a:t>In every State, a conviction for a sex offense now carries with it the obligation to register as an offender and be subject to some level of community notification</a:t>
            </a:r>
            <a:endParaRPr lang="en-US" dirty="0"/>
          </a:p>
        </p:txBody>
      </p:sp>
    </p:spTree>
    <p:extLst>
      <p:ext uri="{BB962C8B-B14F-4D97-AF65-F5344CB8AC3E}">
        <p14:creationId xmlns:p14="http://schemas.microsoft.com/office/powerpoint/2010/main" val="2000080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Obligations Created</a:t>
            </a:r>
            <a:endParaRPr lang="en-US" dirty="0"/>
          </a:p>
        </p:txBody>
      </p:sp>
      <p:sp>
        <p:nvSpPr>
          <p:cNvPr id="3" name="Content Placeholder 2"/>
          <p:cNvSpPr>
            <a:spLocks noGrp="1"/>
          </p:cNvSpPr>
          <p:nvPr>
            <p:ph idx="1"/>
          </p:nvPr>
        </p:nvSpPr>
        <p:spPr>
          <a:xfrm>
            <a:off x="457200" y="1143000"/>
            <a:ext cx="8229600" cy="4525963"/>
          </a:xfrm>
        </p:spPr>
        <p:txBody>
          <a:bodyPr/>
          <a:lstStyle/>
          <a:p>
            <a:r>
              <a:rPr lang="en-US" b="1" dirty="0" smtClean="0"/>
              <a:t>Registration</a:t>
            </a:r>
            <a:r>
              <a:rPr lang="en-US" dirty="0" smtClean="0"/>
              <a:t> for conviction, adjudication or not guilty by reason of insanity by filling out a Form on a regular basis </a:t>
            </a:r>
          </a:p>
          <a:p>
            <a:r>
              <a:rPr lang="en-US" b="1" dirty="0" smtClean="0"/>
              <a:t>Community Notification</a:t>
            </a:r>
            <a:r>
              <a:rPr lang="en-US" dirty="0" smtClean="0"/>
              <a:t> of registrant’s home address, place of employment,  and place of schooling, in some cases with information included on an internet website</a:t>
            </a:r>
            <a:endParaRPr lang="en-US" b="1" dirty="0" smtClean="0"/>
          </a:p>
          <a:p>
            <a:endParaRPr lang="en-US" dirty="0"/>
          </a:p>
        </p:txBody>
      </p:sp>
    </p:spTree>
    <p:extLst>
      <p:ext uri="{BB962C8B-B14F-4D97-AF65-F5344CB8AC3E}">
        <p14:creationId xmlns:p14="http://schemas.microsoft.com/office/powerpoint/2010/main" val="4059145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Registration Statutes</a:t>
            </a:r>
            <a:endParaRPr lang="en-US" dirty="0"/>
          </a:p>
        </p:txBody>
      </p:sp>
      <p:sp>
        <p:nvSpPr>
          <p:cNvPr id="3" name="Content Placeholder 2"/>
          <p:cNvSpPr>
            <a:spLocks noGrp="1"/>
          </p:cNvSpPr>
          <p:nvPr>
            <p:ph idx="1"/>
          </p:nvPr>
        </p:nvSpPr>
        <p:spPr>
          <a:xfrm>
            <a:off x="457200" y="838200"/>
            <a:ext cx="8229600" cy="4525963"/>
          </a:xfrm>
        </p:spPr>
        <p:txBody>
          <a:bodyPr>
            <a:normAutofit lnSpcReduction="10000"/>
          </a:bodyPr>
          <a:lstStyle/>
          <a:p>
            <a:r>
              <a:rPr lang="en-US" dirty="0" smtClean="0"/>
              <a:t>The intent of the statute is to provide reliable information about the whereabouts of criminal offenders who have been convicted of an enumerated sex offense</a:t>
            </a:r>
            <a:endParaRPr lang="en-US" dirty="0"/>
          </a:p>
          <a:p>
            <a:r>
              <a:rPr lang="en-US" dirty="0" smtClean="0"/>
              <a:t>The goal of the statute is to allow the State the ability to supervise and oversee offenders even after they have been released into the community</a:t>
            </a:r>
            <a:endParaRPr lang="en-US" dirty="0"/>
          </a:p>
        </p:txBody>
      </p:sp>
    </p:spTree>
    <p:extLst>
      <p:ext uri="{BB962C8B-B14F-4D97-AF65-F5344CB8AC3E}">
        <p14:creationId xmlns:p14="http://schemas.microsoft.com/office/powerpoint/2010/main" val="1569515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Consequences</a:t>
            </a:r>
            <a:endParaRPr lang="en-US" dirty="0"/>
          </a:p>
        </p:txBody>
      </p:sp>
      <p:sp>
        <p:nvSpPr>
          <p:cNvPr id="3" name="Content Placeholder 2"/>
          <p:cNvSpPr>
            <a:spLocks noGrp="1"/>
          </p:cNvSpPr>
          <p:nvPr>
            <p:ph idx="1"/>
          </p:nvPr>
        </p:nvSpPr>
        <p:spPr>
          <a:xfrm>
            <a:off x="457200" y="838200"/>
            <a:ext cx="8229600" cy="4525963"/>
          </a:xfrm>
        </p:spPr>
        <p:txBody>
          <a:bodyPr>
            <a:normAutofit fontScale="92500" lnSpcReduction="10000"/>
          </a:bodyPr>
          <a:lstStyle/>
          <a:p>
            <a:r>
              <a:rPr lang="en-US" dirty="0" smtClean="0"/>
              <a:t>Housing Options</a:t>
            </a:r>
          </a:p>
          <a:p>
            <a:pPr lvl="1"/>
            <a:r>
              <a:rPr lang="en-US" dirty="0" smtClean="0"/>
              <a:t>Access to Public Housing is limited by the requirement to register</a:t>
            </a:r>
          </a:p>
          <a:p>
            <a:pPr lvl="1"/>
            <a:r>
              <a:rPr lang="en-US" dirty="0" smtClean="0"/>
              <a:t>Offenders sentenced to some form of parole or community supervision for life may have conditions placed on them which bar them from living in households with minor children</a:t>
            </a:r>
          </a:p>
          <a:p>
            <a:pPr lvl="1"/>
            <a:r>
              <a:rPr lang="en-US" dirty="0" smtClean="0"/>
              <a:t>Some States have statutes which bar offenders from living within proximity of schools</a:t>
            </a:r>
          </a:p>
          <a:p>
            <a:pPr lvl="1"/>
            <a:r>
              <a:rPr lang="en-US" dirty="0" smtClean="0"/>
              <a:t>Supported housing providers can be uncomfortable serving this population</a:t>
            </a:r>
            <a:endParaRPr lang="en-US" dirty="0"/>
          </a:p>
        </p:txBody>
      </p:sp>
    </p:spTree>
    <p:extLst>
      <p:ext uri="{BB962C8B-B14F-4D97-AF65-F5344CB8AC3E}">
        <p14:creationId xmlns:p14="http://schemas.microsoft.com/office/powerpoint/2010/main" val="2716464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Consequences</a:t>
            </a:r>
            <a:endParaRPr lang="en-US" dirty="0"/>
          </a:p>
        </p:txBody>
      </p:sp>
      <p:sp>
        <p:nvSpPr>
          <p:cNvPr id="3" name="Content Placeholder 2"/>
          <p:cNvSpPr>
            <a:spLocks noGrp="1"/>
          </p:cNvSpPr>
          <p:nvPr>
            <p:ph idx="1"/>
          </p:nvPr>
        </p:nvSpPr>
        <p:spPr>
          <a:xfrm>
            <a:off x="457200" y="1249362"/>
            <a:ext cx="8229600" cy="4525963"/>
          </a:xfrm>
        </p:spPr>
        <p:txBody>
          <a:bodyPr/>
          <a:lstStyle/>
          <a:p>
            <a:r>
              <a:rPr lang="en-US" dirty="0" smtClean="0"/>
              <a:t>Job Opportunities</a:t>
            </a:r>
          </a:p>
          <a:p>
            <a:pPr lvl="1"/>
            <a:r>
              <a:rPr lang="en-US" dirty="0" smtClean="0"/>
              <a:t>Supported job options and rehabilitation services may limit registered sex offenders from accessing services</a:t>
            </a:r>
          </a:p>
          <a:p>
            <a:pPr lvl="1"/>
            <a:r>
              <a:rPr lang="en-US" dirty="0" smtClean="0"/>
              <a:t>Parole officers supervising offenders can impose conditions on work choices</a:t>
            </a:r>
          </a:p>
          <a:p>
            <a:pPr lvl="1"/>
            <a:r>
              <a:rPr lang="en-US" dirty="0" smtClean="0"/>
              <a:t>Background checks—more than 90% of companies perform background checks</a:t>
            </a:r>
            <a:endParaRPr lang="en-US" dirty="0"/>
          </a:p>
        </p:txBody>
      </p:sp>
    </p:spTree>
    <p:extLst>
      <p:ext uri="{BB962C8B-B14F-4D97-AF65-F5344CB8AC3E}">
        <p14:creationId xmlns:p14="http://schemas.microsoft.com/office/powerpoint/2010/main" val="2336084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Consequences</a:t>
            </a:r>
            <a:endParaRPr lang="en-US" dirty="0"/>
          </a:p>
        </p:txBody>
      </p:sp>
      <p:sp>
        <p:nvSpPr>
          <p:cNvPr id="3" name="Content Placeholder 2"/>
          <p:cNvSpPr>
            <a:spLocks noGrp="1"/>
          </p:cNvSpPr>
          <p:nvPr>
            <p:ph idx="1"/>
          </p:nvPr>
        </p:nvSpPr>
        <p:spPr>
          <a:xfrm>
            <a:off x="457200" y="1325562"/>
            <a:ext cx="8229600" cy="4525963"/>
          </a:xfrm>
        </p:spPr>
        <p:txBody>
          <a:bodyPr/>
          <a:lstStyle/>
          <a:p>
            <a:r>
              <a:rPr lang="en-US" dirty="0" smtClean="0"/>
              <a:t>Increased Anxiety</a:t>
            </a:r>
          </a:p>
          <a:p>
            <a:pPr lvl="1"/>
            <a:r>
              <a:rPr lang="en-US" dirty="0" smtClean="0"/>
              <a:t>Individuals with I/DD must comply with conditions and obligations and may find it challenging to maintain compliance independently</a:t>
            </a:r>
          </a:p>
          <a:p>
            <a:pPr lvl="1"/>
            <a:r>
              <a:rPr lang="en-US" dirty="0" smtClean="0"/>
              <a:t>New Charges</a:t>
            </a:r>
          </a:p>
          <a:p>
            <a:pPr lvl="2"/>
            <a:r>
              <a:rPr lang="en-US" dirty="0" smtClean="0"/>
              <a:t>Failure to comply can result in new criminal charges and new prison sentences</a:t>
            </a:r>
            <a:endParaRPr lang="en-US" dirty="0"/>
          </a:p>
        </p:txBody>
      </p:sp>
    </p:spTree>
    <p:extLst>
      <p:ext uri="{BB962C8B-B14F-4D97-AF65-F5344CB8AC3E}">
        <p14:creationId xmlns:p14="http://schemas.microsoft.com/office/powerpoint/2010/main" val="1213112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76587"/>
            <a:ext cx="7772400" cy="1362075"/>
          </a:xfrm>
        </p:spPr>
        <p:txBody>
          <a:bodyPr>
            <a:normAutofit fontScale="90000"/>
          </a:bodyPr>
          <a:lstStyle/>
          <a:p>
            <a:r>
              <a:rPr lang="en-US" i="1" dirty="0"/>
              <a:t>Risk Assessment: Effective Model for DD Individuals with Sexual Issues </a:t>
            </a:r>
            <a:endParaRPr lang="en-US" dirty="0"/>
          </a:p>
        </p:txBody>
      </p:sp>
      <p:sp>
        <p:nvSpPr>
          <p:cNvPr id="3" name="Text Placeholder 2"/>
          <p:cNvSpPr>
            <a:spLocks noGrp="1"/>
          </p:cNvSpPr>
          <p:nvPr>
            <p:ph type="body" idx="1"/>
          </p:nvPr>
        </p:nvSpPr>
        <p:spPr>
          <a:xfrm>
            <a:off x="722313" y="1676400"/>
            <a:ext cx="7772400" cy="1500187"/>
          </a:xfrm>
        </p:spPr>
        <p:txBody>
          <a:bodyPr/>
          <a:lstStyle/>
          <a:p>
            <a:r>
              <a:rPr lang="en-US" dirty="0"/>
              <a:t>Randy Shively, Ph.D</a:t>
            </a:r>
            <a:r>
              <a:rPr lang="en-US" dirty="0" smtClean="0"/>
              <a:t>., </a:t>
            </a:r>
            <a:r>
              <a:rPr lang="en-US" dirty="0"/>
              <a:t>Alvis House, Columbus, Ohio</a:t>
            </a:r>
          </a:p>
        </p:txBody>
      </p:sp>
    </p:spTree>
    <p:extLst>
      <p:ext uri="{BB962C8B-B14F-4D97-AF65-F5344CB8AC3E}">
        <p14:creationId xmlns:p14="http://schemas.microsoft.com/office/powerpoint/2010/main" val="736207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atin typeface="Trebuchet MS" panose="020B0603020202020204" pitchFamily="34" charset="0"/>
              </a:rPr>
              <a:t>Welcome</a:t>
            </a:r>
            <a:r>
              <a:rPr lang="en-US" b="1" dirty="0" smtClean="0"/>
              <a:t>!</a:t>
            </a:r>
            <a:endParaRPr lang="en-US" b="1" dirty="0"/>
          </a:p>
        </p:txBody>
      </p:sp>
      <p:sp>
        <p:nvSpPr>
          <p:cNvPr id="7" name="Content Placeholder 2"/>
          <p:cNvSpPr>
            <a:spLocks noGrp="1"/>
          </p:cNvSpPr>
          <p:nvPr>
            <p:ph idx="1"/>
          </p:nvPr>
        </p:nvSpPr>
        <p:spPr>
          <a:xfrm>
            <a:off x="76200" y="914400"/>
            <a:ext cx="9067800" cy="4495800"/>
          </a:xfrm>
        </p:spPr>
        <p:txBody>
          <a:bodyPr>
            <a:normAutofit fontScale="92500" lnSpcReduction="20000"/>
          </a:bodyPr>
          <a:lstStyle/>
          <a:p>
            <a:pPr lvl="0"/>
            <a:r>
              <a:rPr lang="en-US" dirty="0" smtClean="0">
                <a:latin typeface="Trebuchet MS" panose="020B0603020202020204" pitchFamily="34" charset="0"/>
              </a:rPr>
              <a:t>First time using webex?</a:t>
            </a:r>
          </a:p>
          <a:p>
            <a:pPr lvl="1"/>
            <a:r>
              <a:rPr lang="en-US" dirty="0" smtClean="0">
                <a:latin typeface="Trebuchet MS" panose="020B0603020202020204" pitchFamily="34" charset="0"/>
              </a:rPr>
              <a:t>You can communicate using the </a:t>
            </a:r>
            <a:r>
              <a:rPr lang="en-US" b="1" dirty="0" smtClean="0">
                <a:solidFill>
                  <a:srgbClr val="EA7125"/>
                </a:solidFill>
                <a:effectLst>
                  <a:outerShdw blurRad="38100" dist="38100" dir="2700000" algn="tl">
                    <a:srgbClr val="000000">
                      <a:alpha val="43137"/>
                    </a:srgbClr>
                  </a:outerShdw>
                </a:effectLst>
                <a:latin typeface="Trebuchet MS" panose="020B0603020202020204" pitchFamily="34" charset="0"/>
              </a:rPr>
              <a:t>Chat Box </a:t>
            </a:r>
            <a:r>
              <a:rPr lang="en-US" dirty="0" smtClean="0">
                <a:latin typeface="Trebuchet MS" panose="020B0603020202020204" pitchFamily="34" charset="0"/>
              </a:rPr>
              <a:t>and seek technical assistance if needed.</a:t>
            </a:r>
          </a:p>
          <a:p>
            <a:pPr lvl="1"/>
            <a:r>
              <a:rPr lang="en-US" dirty="0" smtClean="0">
                <a:latin typeface="Trebuchet MS" panose="020B0603020202020204" pitchFamily="34" charset="0"/>
              </a:rPr>
              <a:t>You can type questions about the material presented in the </a:t>
            </a:r>
            <a:r>
              <a:rPr lang="en-US" b="1" dirty="0" smtClean="0">
                <a:solidFill>
                  <a:srgbClr val="EA7125"/>
                </a:solidFill>
                <a:effectLst>
                  <a:outerShdw blurRad="38100" dist="38100" dir="2700000" algn="tl">
                    <a:srgbClr val="000000">
                      <a:alpha val="43137"/>
                    </a:srgbClr>
                  </a:outerShdw>
                </a:effectLst>
                <a:latin typeface="Trebuchet MS" panose="020B0603020202020204" pitchFamily="34" charset="0"/>
              </a:rPr>
              <a:t>Q&amp;A</a:t>
            </a:r>
            <a:r>
              <a:rPr lang="en-US" dirty="0" smtClean="0">
                <a:solidFill>
                  <a:srgbClr val="EA7125"/>
                </a:solidFill>
                <a:latin typeface="Trebuchet MS" panose="020B0603020202020204" pitchFamily="34" charset="0"/>
              </a:rPr>
              <a:t> </a:t>
            </a:r>
            <a:r>
              <a:rPr lang="en-US" dirty="0" smtClean="0">
                <a:latin typeface="Trebuchet MS" panose="020B0603020202020204" pitchFamily="34" charset="0"/>
              </a:rPr>
              <a:t>section.</a:t>
            </a:r>
          </a:p>
          <a:p>
            <a:pPr lvl="1"/>
            <a:r>
              <a:rPr lang="en-US" dirty="0" smtClean="0"/>
              <a:t>Use this link for live captioning: </a:t>
            </a:r>
            <a:r>
              <a:rPr lang="en-US" u="sng" dirty="0">
                <a:hlinkClick r:id="rId3"/>
              </a:rPr>
              <a:t>http://streamtext.net/text.aspx?event=Arc</a:t>
            </a:r>
            <a:endParaRPr lang="en-US" dirty="0" smtClean="0">
              <a:latin typeface="Trebuchet MS" panose="020B0603020202020204" pitchFamily="34" charset="0"/>
            </a:endParaRPr>
          </a:p>
          <a:p>
            <a:r>
              <a:rPr lang="en-US" dirty="0" smtClean="0">
                <a:latin typeface="Trebuchet MS" panose="020B0603020202020204" pitchFamily="34" charset="0"/>
              </a:rPr>
              <a:t>Today’s webinar will be </a:t>
            </a:r>
            <a:r>
              <a:rPr lang="en-US" b="1" dirty="0" smtClean="0">
                <a:solidFill>
                  <a:srgbClr val="EA7125"/>
                </a:solidFill>
                <a:effectLst>
                  <a:outerShdw blurRad="38100" dist="38100" dir="2700000" algn="tl">
                    <a:srgbClr val="000000">
                      <a:alpha val="43137"/>
                    </a:srgbClr>
                  </a:outerShdw>
                </a:effectLst>
                <a:latin typeface="Trebuchet MS" panose="020B0603020202020204" pitchFamily="34" charset="0"/>
              </a:rPr>
              <a:t>recorded and archived </a:t>
            </a:r>
            <a:r>
              <a:rPr lang="en-US" dirty="0" smtClean="0">
                <a:latin typeface="Trebuchet MS" panose="020B0603020202020204" pitchFamily="34" charset="0"/>
              </a:rPr>
              <a:t>on the NCCJD website. Please keep this in mind when sharing information and experiences during the webinar.</a:t>
            </a:r>
          </a:p>
          <a:p>
            <a:pPr lvl="1"/>
            <a:endParaRPr lang="en-US" dirty="0" smtClean="0">
              <a:latin typeface="Trebuchet MS" panose="020B0603020202020204" pitchFamily="34" charset="0"/>
            </a:endParaRPr>
          </a:p>
          <a:p>
            <a:pPr lvl="1">
              <a:buNone/>
            </a:pPr>
            <a:endParaRPr lang="en-US" dirty="0" smtClean="0">
              <a:latin typeface="Trebuchet MS" panose="020B0603020202020204" pitchFamily="34" charset="0"/>
            </a:endParaRPr>
          </a:p>
        </p:txBody>
      </p:sp>
    </p:spTree>
    <p:extLst>
      <p:ext uri="{BB962C8B-B14F-4D97-AF65-F5344CB8AC3E}">
        <p14:creationId xmlns:p14="http://schemas.microsoft.com/office/powerpoint/2010/main" val="1220006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Proportionally More Sex Offenses</a:t>
            </a:r>
            <a:endParaRPr lang="en-US" dirty="0"/>
          </a:p>
        </p:txBody>
      </p:sp>
      <p:sp>
        <p:nvSpPr>
          <p:cNvPr id="3" name="Content Placeholder 2"/>
          <p:cNvSpPr>
            <a:spLocks noGrp="1"/>
          </p:cNvSpPr>
          <p:nvPr>
            <p:ph idx="1"/>
          </p:nvPr>
        </p:nvSpPr>
        <p:spPr/>
        <p:txBody>
          <a:bodyPr/>
          <a:lstStyle/>
          <a:p>
            <a:r>
              <a:rPr lang="en-US" dirty="0" smtClean="0"/>
              <a:t> Higher proportion of sex offenses with DD offender population  when compared to the non-DD offender population</a:t>
            </a:r>
          </a:p>
          <a:p>
            <a:endParaRPr lang="en-US" dirty="0"/>
          </a:p>
          <a:p>
            <a:endParaRPr lang="en-US" dirty="0" smtClean="0"/>
          </a:p>
          <a:p>
            <a:r>
              <a:rPr lang="en-US" dirty="0"/>
              <a:t> </a:t>
            </a:r>
            <a:r>
              <a:rPr lang="en-US" dirty="0" smtClean="0"/>
              <a:t>Why? Why? Why?</a:t>
            </a:r>
            <a:endParaRPr lang="en-US" dirty="0"/>
          </a:p>
        </p:txBody>
      </p:sp>
    </p:spTree>
    <p:extLst>
      <p:ext uri="{BB962C8B-B14F-4D97-AF65-F5344CB8AC3E}">
        <p14:creationId xmlns:p14="http://schemas.microsoft.com/office/powerpoint/2010/main" val="4254089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more sex offenses?</a:t>
            </a:r>
            <a:endParaRPr lang="en-US" dirty="0"/>
          </a:p>
        </p:txBody>
      </p:sp>
      <p:sp>
        <p:nvSpPr>
          <p:cNvPr id="3" name="Content Placeholder 2"/>
          <p:cNvSpPr>
            <a:spLocks noGrp="1"/>
          </p:cNvSpPr>
          <p:nvPr>
            <p:ph idx="1"/>
          </p:nvPr>
        </p:nvSpPr>
        <p:spPr>
          <a:xfrm>
            <a:off x="457200" y="1295400"/>
            <a:ext cx="8229600" cy="3733800"/>
          </a:xfrm>
        </p:spPr>
        <p:txBody>
          <a:bodyPr>
            <a:normAutofit fontScale="85000" lnSpcReduction="10000"/>
          </a:bodyPr>
          <a:lstStyle/>
          <a:p>
            <a:r>
              <a:rPr lang="en-US" dirty="0" smtClean="0"/>
              <a:t> Fewer dating opportunities</a:t>
            </a:r>
          </a:p>
          <a:p>
            <a:endParaRPr lang="en-US" dirty="0"/>
          </a:p>
          <a:p>
            <a:r>
              <a:rPr lang="en-US" dirty="0" smtClean="0"/>
              <a:t> Belief in ID world that those with cognitive delays are asexual</a:t>
            </a:r>
          </a:p>
          <a:p>
            <a:endParaRPr lang="en-US" dirty="0"/>
          </a:p>
          <a:p>
            <a:r>
              <a:rPr lang="en-US" dirty="0" smtClean="0"/>
              <a:t> Less tolerance of sexual deviance in community</a:t>
            </a:r>
          </a:p>
          <a:p>
            <a:endParaRPr lang="en-US" dirty="0"/>
          </a:p>
          <a:p>
            <a:r>
              <a:rPr lang="en-US" dirty="0" smtClean="0"/>
              <a:t>Poor social skills-poor decision making</a:t>
            </a:r>
          </a:p>
          <a:p>
            <a:endParaRPr lang="en-US" dirty="0"/>
          </a:p>
          <a:p>
            <a:endParaRPr lang="en-US" dirty="0"/>
          </a:p>
        </p:txBody>
      </p:sp>
    </p:spTree>
    <p:extLst>
      <p:ext uri="{BB962C8B-B14F-4D97-AF65-F5344CB8AC3E}">
        <p14:creationId xmlns:p14="http://schemas.microsoft.com/office/powerpoint/2010/main" val="649158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Million Dollar Question</a:t>
            </a:r>
            <a:endParaRPr lang="en-US" dirty="0"/>
          </a:p>
        </p:txBody>
      </p:sp>
      <p:sp>
        <p:nvSpPr>
          <p:cNvPr id="3" name="Content Placeholder 2"/>
          <p:cNvSpPr>
            <a:spLocks noGrp="1"/>
          </p:cNvSpPr>
          <p:nvPr>
            <p:ph idx="1"/>
          </p:nvPr>
        </p:nvSpPr>
        <p:spPr>
          <a:xfrm>
            <a:off x="457200" y="685800"/>
            <a:ext cx="8229600" cy="4525963"/>
          </a:xfrm>
        </p:spPr>
        <p:txBody>
          <a:bodyPr>
            <a:normAutofit/>
          </a:bodyPr>
          <a:lstStyle/>
          <a:p>
            <a:pPr marL="0" indent="0">
              <a:buNone/>
            </a:pPr>
            <a:endParaRPr lang="en-US" dirty="0" smtClean="0"/>
          </a:p>
          <a:p>
            <a:pPr marL="0" indent="0">
              <a:buNone/>
            </a:pPr>
            <a:r>
              <a:rPr lang="en-US" dirty="0" smtClean="0"/>
              <a:t>Is the DD client’s sex offending due to true deviance or due to a lack of understanding of his sexuality and environment or both?</a:t>
            </a:r>
          </a:p>
          <a:p>
            <a:pPr marL="0" indent="0">
              <a:buNone/>
            </a:pPr>
            <a:endParaRPr lang="en-US" dirty="0"/>
          </a:p>
          <a:p>
            <a:pPr marL="0" indent="0">
              <a:buNone/>
            </a:pPr>
            <a:r>
              <a:rPr lang="en-US" dirty="0" err="1" smtClean="0"/>
              <a:t>Paraphilias</a:t>
            </a:r>
            <a:r>
              <a:rPr lang="en-US" dirty="0" smtClean="0"/>
              <a:t> may be grossly overestimated- keys are arousal and fantasy</a:t>
            </a:r>
            <a:endParaRPr lang="en-US" dirty="0"/>
          </a:p>
        </p:txBody>
      </p:sp>
    </p:spTree>
    <p:extLst>
      <p:ext uri="{BB962C8B-B14F-4D97-AF65-F5344CB8AC3E}">
        <p14:creationId xmlns:p14="http://schemas.microsoft.com/office/powerpoint/2010/main" val="3434146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with the ID</a:t>
            </a:r>
            <a:endParaRPr lang="en-US" dirty="0"/>
          </a:p>
        </p:txBody>
      </p:sp>
      <p:sp>
        <p:nvSpPr>
          <p:cNvPr id="3" name="Content Placeholder 2"/>
          <p:cNvSpPr>
            <a:spLocks noGrp="1"/>
          </p:cNvSpPr>
          <p:nvPr>
            <p:ph idx="1"/>
          </p:nvPr>
        </p:nvSpPr>
        <p:spPr>
          <a:xfrm>
            <a:off x="419100" y="1371600"/>
            <a:ext cx="8229600" cy="4525963"/>
          </a:xfrm>
        </p:spPr>
        <p:txBody>
          <a:bodyPr/>
          <a:lstStyle/>
          <a:p>
            <a:pPr marL="0" indent="0">
              <a:buNone/>
            </a:pPr>
            <a:r>
              <a:rPr lang="en-US" dirty="0" smtClean="0"/>
              <a:t>Risk can never be accurately predicted but it can be effectively managed</a:t>
            </a:r>
          </a:p>
          <a:p>
            <a:endParaRPr lang="en-US" dirty="0"/>
          </a:p>
          <a:p>
            <a:pPr marL="0" indent="0">
              <a:buNone/>
            </a:pPr>
            <a:r>
              <a:rPr lang="en-US" dirty="0" smtClean="0"/>
              <a:t>External factors affect risk: need for staff supervision, quality of staff supervising, specific triggers for client in the environment, structure of schedule</a:t>
            </a:r>
            <a:endParaRPr lang="en-US" dirty="0"/>
          </a:p>
        </p:txBody>
      </p:sp>
    </p:spTree>
    <p:extLst>
      <p:ext uri="{BB962C8B-B14F-4D97-AF65-F5344CB8AC3E}">
        <p14:creationId xmlns:p14="http://schemas.microsoft.com/office/powerpoint/2010/main" val="2299882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Risk Assessment with ID</a:t>
            </a:r>
            <a:endParaRPr lang="en-US" dirty="0"/>
          </a:p>
        </p:txBody>
      </p:sp>
      <p:sp>
        <p:nvSpPr>
          <p:cNvPr id="3" name="Content Placeholder 2"/>
          <p:cNvSpPr>
            <a:spLocks noGrp="1"/>
          </p:cNvSpPr>
          <p:nvPr>
            <p:ph idx="1"/>
          </p:nvPr>
        </p:nvSpPr>
        <p:spPr>
          <a:xfrm>
            <a:off x="457200" y="762000"/>
            <a:ext cx="8229600" cy="4525963"/>
          </a:xfrm>
        </p:spPr>
        <p:txBody>
          <a:bodyPr>
            <a:normAutofit fontScale="92500"/>
          </a:bodyPr>
          <a:lstStyle/>
          <a:p>
            <a:pPr marL="0" indent="0">
              <a:buNone/>
            </a:pPr>
            <a:r>
              <a:rPr lang="en-US" dirty="0" smtClean="0"/>
              <a:t>Internal Factors affect risk: physical condition, stability from mental health medications, daily mood, diet, thinking errors and feeling about staff and current environment</a:t>
            </a:r>
          </a:p>
          <a:p>
            <a:endParaRPr lang="en-US" dirty="0"/>
          </a:p>
          <a:p>
            <a:pPr marL="0" indent="0">
              <a:buNone/>
            </a:pPr>
            <a:r>
              <a:rPr lang="en-US" dirty="0" smtClean="0"/>
              <a:t>True mistakes can be made with this population when inappropriate sexual behavior is automatically assumed to be deviant</a:t>
            </a:r>
            <a:endParaRPr lang="en-US" dirty="0"/>
          </a:p>
        </p:txBody>
      </p:sp>
    </p:spTree>
    <p:extLst>
      <p:ext uri="{BB962C8B-B14F-4D97-AF65-F5344CB8AC3E}">
        <p14:creationId xmlns:p14="http://schemas.microsoft.com/office/powerpoint/2010/main" val="3185796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Promising Instruments</a:t>
            </a:r>
            <a:endParaRPr lang="en-US" dirty="0"/>
          </a:p>
        </p:txBody>
      </p:sp>
      <p:sp>
        <p:nvSpPr>
          <p:cNvPr id="3" name="Content Placeholder 2"/>
          <p:cNvSpPr>
            <a:spLocks noGrp="1"/>
          </p:cNvSpPr>
          <p:nvPr>
            <p:ph idx="1"/>
          </p:nvPr>
        </p:nvSpPr>
        <p:spPr>
          <a:xfrm>
            <a:off x="0" y="990600"/>
            <a:ext cx="9144000" cy="4038601"/>
          </a:xfrm>
        </p:spPr>
        <p:txBody>
          <a:bodyPr>
            <a:normAutofit fontScale="92500" lnSpcReduction="20000"/>
          </a:bodyPr>
          <a:lstStyle/>
          <a:p>
            <a:pPr marL="0" indent="0">
              <a:buNone/>
            </a:pPr>
            <a:r>
              <a:rPr lang="en-US" dirty="0" err="1" smtClean="0"/>
              <a:t>Phenix</a:t>
            </a:r>
            <a:r>
              <a:rPr lang="en-US" dirty="0" smtClean="0"/>
              <a:t> and </a:t>
            </a:r>
            <a:r>
              <a:rPr lang="en-US" dirty="0" err="1" smtClean="0"/>
              <a:t>Sreenivasan</a:t>
            </a:r>
            <a:r>
              <a:rPr lang="en-US" dirty="0" smtClean="0"/>
              <a:t> (2009) list of DD specific risk factors: </a:t>
            </a:r>
          </a:p>
          <a:p>
            <a:pPr marL="0" indent="0">
              <a:buNone/>
            </a:pPr>
            <a:endParaRPr lang="en-US" b="1" i="1" dirty="0" smtClean="0"/>
          </a:p>
          <a:p>
            <a:pPr marL="0" indent="0">
              <a:buNone/>
            </a:pPr>
            <a:r>
              <a:rPr lang="en-US" b="1" i="1" dirty="0" smtClean="0"/>
              <a:t>Social skills deficits; Committing violent offenses; being unemployed; psychiatric history; substance use disorder; easily susceptible to the influence of others; history of delinquency; poor response to treatment; antisocial attitude; low self-esteem; impulsivity to sexual acting out; high static risk</a:t>
            </a:r>
            <a:endParaRPr lang="en-US" b="1" i="1" dirty="0"/>
          </a:p>
        </p:txBody>
      </p:sp>
    </p:spTree>
    <p:extLst>
      <p:ext uri="{BB962C8B-B14F-4D97-AF65-F5344CB8AC3E}">
        <p14:creationId xmlns:p14="http://schemas.microsoft.com/office/powerpoint/2010/main" val="3064345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Promising Instruments</a:t>
            </a:r>
            <a:endParaRPr lang="en-US" dirty="0"/>
          </a:p>
        </p:txBody>
      </p:sp>
      <p:sp>
        <p:nvSpPr>
          <p:cNvPr id="3" name="Content Placeholder 2"/>
          <p:cNvSpPr>
            <a:spLocks noGrp="1"/>
          </p:cNvSpPr>
          <p:nvPr>
            <p:ph idx="1"/>
          </p:nvPr>
        </p:nvSpPr>
        <p:spPr>
          <a:xfrm>
            <a:off x="76200" y="762000"/>
            <a:ext cx="8915400" cy="4525963"/>
          </a:xfrm>
        </p:spPr>
        <p:txBody>
          <a:bodyPr>
            <a:normAutofit/>
          </a:bodyPr>
          <a:lstStyle/>
          <a:p>
            <a:pPr marL="0" indent="0">
              <a:buNone/>
            </a:pPr>
            <a:r>
              <a:rPr lang="en-US" dirty="0" smtClean="0"/>
              <a:t>Socio-sexual Knowledge and Attitudes Assessment Tool-Revised (Griffiths and </a:t>
            </a:r>
            <a:r>
              <a:rPr lang="en-US" dirty="0" err="1" smtClean="0"/>
              <a:t>Lunsky</a:t>
            </a:r>
            <a:r>
              <a:rPr lang="en-US" dirty="0" smtClean="0"/>
              <a:t>)</a:t>
            </a:r>
          </a:p>
          <a:p>
            <a:endParaRPr lang="en-US" dirty="0"/>
          </a:p>
          <a:p>
            <a:pPr marL="0" indent="0">
              <a:buNone/>
            </a:pPr>
            <a:r>
              <a:rPr lang="en-US" b="1" i="1" dirty="0" smtClean="0"/>
              <a:t>Identifies with concrete pictures the understanding and preferences in the areas of : Anatomy, Men’s and Women’s Bodies, Intimacy, Pregnancy, Birth Control, Healthy Boundaries</a:t>
            </a:r>
            <a:endParaRPr lang="en-US" b="1" i="1" dirty="0"/>
          </a:p>
        </p:txBody>
      </p:sp>
    </p:spTree>
    <p:extLst>
      <p:ext uri="{BB962C8B-B14F-4D97-AF65-F5344CB8AC3E}">
        <p14:creationId xmlns:p14="http://schemas.microsoft.com/office/powerpoint/2010/main" val="2433258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Promising Instruments</a:t>
            </a:r>
            <a:endParaRPr lang="en-US" dirty="0"/>
          </a:p>
        </p:txBody>
      </p:sp>
      <p:sp>
        <p:nvSpPr>
          <p:cNvPr id="3" name="Content Placeholder 2"/>
          <p:cNvSpPr>
            <a:spLocks noGrp="1"/>
          </p:cNvSpPr>
          <p:nvPr>
            <p:ph idx="1"/>
          </p:nvPr>
        </p:nvSpPr>
        <p:spPr>
          <a:xfrm>
            <a:off x="76200" y="1066800"/>
            <a:ext cx="8915400" cy="4267200"/>
          </a:xfrm>
        </p:spPr>
        <p:txBody>
          <a:bodyPr>
            <a:normAutofit fontScale="92500" lnSpcReduction="20000"/>
          </a:bodyPr>
          <a:lstStyle/>
          <a:p>
            <a:pPr marL="0" indent="0">
              <a:buNone/>
            </a:pPr>
            <a:r>
              <a:rPr lang="en-US" dirty="0" smtClean="0"/>
              <a:t>Assessment of Risk and Manageability of Individuals with Developmental and Intellectual Limitations who Sexually Offend (ARMIDILO-S)  Boer et al, 2012</a:t>
            </a:r>
          </a:p>
          <a:p>
            <a:endParaRPr lang="en-US" dirty="0"/>
          </a:p>
          <a:p>
            <a:pPr marL="0" indent="0">
              <a:buNone/>
            </a:pPr>
            <a:r>
              <a:rPr lang="en-US" b="1" i="1" dirty="0" smtClean="0"/>
              <a:t>Stable items: supervision compliance, treatment compliance, sexual deviance, sexual preoccupations, emotional coping, relationships, impulsivity, substance abuse, mental health</a:t>
            </a:r>
            <a:endParaRPr lang="en-US" b="1" i="1" dirty="0"/>
          </a:p>
        </p:txBody>
      </p:sp>
    </p:spTree>
    <p:extLst>
      <p:ext uri="{BB962C8B-B14F-4D97-AF65-F5344CB8AC3E}">
        <p14:creationId xmlns:p14="http://schemas.microsoft.com/office/powerpoint/2010/main" val="4884355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ARMIDILLO-R: Acute</a:t>
            </a:r>
            <a:endParaRPr lang="en-US" dirty="0"/>
          </a:p>
        </p:txBody>
      </p:sp>
      <p:sp>
        <p:nvSpPr>
          <p:cNvPr id="3" name="Content Placeholder 2"/>
          <p:cNvSpPr>
            <a:spLocks noGrp="1"/>
          </p:cNvSpPr>
          <p:nvPr>
            <p:ph idx="1"/>
          </p:nvPr>
        </p:nvSpPr>
        <p:spPr>
          <a:xfrm>
            <a:off x="152400" y="1600201"/>
            <a:ext cx="8915400" cy="3657600"/>
          </a:xfrm>
        </p:spPr>
        <p:txBody>
          <a:bodyPr>
            <a:normAutofit lnSpcReduction="10000"/>
          </a:bodyPr>
          <a:lstStyle/>
          <a:p>
            <a:pPr marL="0" indent="0">
              <a:buNone/>
            </a:pPr>
            <a:r>
              <a:rPr lang="en-US" b="1" i="1" dirty="0" smtClean="0"/>
              <a:t>Acute items: changes in client’s compliance with supervision and treatment; changes in sexual preoccupation, changes in victim-related behaviors, changes in emotional coping, changes in the use of coping strategies, changes in monitoring, changes in social relationships, situational changes, changes in victim access</a:t>
            </a:r>
            <a:endParaRPr lang="en-US" b="1" i="1" dirty="0"/>
          </a:p>
        </p:txBody>
      </p:sp>
    </p:spTree>
    <p:extLst>
      <p:ext uri="{BB962C8B-B14F-4D97-AF65-F5344CB8AC3E}">
        <p14:creationId xmlns:p14="http://schemas.microsoft.com/office/powerpoint/2010/main" val="2818549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for ID Risk Assessment</a:t>
            </a:r>
            <a:endParaRPr lang="en-US" dirty="0"/>
          </a:p>
        </p:txBody>
      </p:sp>
      <p:sp>
        <p:nvSpPr>
          <p:cNvPr id="3" name="Content Placeholder 2"/>
          <p:cNvSpPr>
            <a:spLocks noGrp="1"/>
          </p:cNvSpPr>
          <p:nvPr>
            <p:ph idx="1"/>
          </p:nvPr>
        </p:nvSpPr>
        <p:spPr>
          <a:xfrm>
            <a:off x="444500" y="1752600"/>
            <a:ext cx="8229600" cy="3200400"/>
          </a:xfrm>
        </p:spPr>
        <p:txBody>
          <a:bodyPr>
            <a:normAutofit lnSpcReduction="10000"/>
          </a:bodyPr>
          <a:lstStyle/>
          <a:p>
            <a:r>
              <a:rPr lang="en-US" dirty="0" smtClean="0"/>
              <a:t> Assess Intellectual Delays related to risk</a:t>
            </a:r>
            <a:endParaRPr lang="en-US" dirty="0"/>
          </a:p>
          <a:p>
            <a:endParaRPr lang="en-US" dirty="0" smtClean="0"/>
          </a:p>
          <a:p>
            <a:r>
              <a:rPr lang="en-US" dirty="0"/>
              <a:t> </a:t>
            </a:r>
            <a:r>
              <a:rPr lang="en-US" dirty="0" smtClean="0"/>
              <a:t>Assess Mental Health problems related to risk</a:t>
            </a:r>
            <a:endParaRPr lang="en-US" dirty="0"/>
          </a:p>
          <a:p>
            <a:endParaRPr lang="en-US" dirty="0" smtClean="0"/>
          </a:p>
          <a:p>
            <a:r>
              <a:rPr lang="en-US" dirty="0"/>
              <a:t> </a:t>
            </a:r>
            <a:r>
              <a:rPr lang="en-US" dirty="0" smtClean="0"/>
              <a:t>Assess offending behaviors/history</a:t>
            </a:r>
            <a:endParaRPr lang="en-US" dirty="0"/>
          </a:p>
        </p:txBody>
      </p:sp>
    </p:spTree>
    <p:extLst>
      <p:ext uri="{BB962C8B-B14F-4D97-AF65-F5344CB8AC3E}">
        <p14:creationId xmlns:p14="http://schemas.microsoft.com/office/powerpoint/2010/main" val="2278779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57525"/>
            <a:ext cx="7772400" cy="1362075"/>
          </a:xfrm>
        </p:spPr>
        <p:txBody>
          <a:bodyPr/>
          <a:lstStyle/>
          <a:p>
            <a:r>
              <a:rPr lang="en-US" dirty="0" smtClean="0"/>
              <a:t>Introduction</a:t>
            </a:r>
            <a:endParaRPr lang="en-US" dirty="0"/>
          </a:p>
        </p:txBody>
      </p:sp>
      <p:sp>
        <p:nvSpPr>
          <p:cNvPr id="3" name="Text Placeholder 2"/>
          <p:cNvSpPr>
            <a:spLocks noGrp="1"/>
          </p:cNvSpPr>
          <p:nvPr>
            <p:ph type="body" idx="1"/>
          </p:nvPr>
        </p:nvSpPr>
        <p:spPr>
          <a:xfrm>
            <a:off x="722313" y="1557338"/>
            <a:ext cx="7772400" cy="1500187"/>
          </a:xfrm>
        </p:spPr>
        <p:txBody>
          <a:bodyPr/>
          <a:lstStyle/>
          <a:p>
            <a:endParaRPr lang="en-US" dirty="0" smtClean="0"/>
          </a:p>
          <a:p>
            <a:r>
              <a:rPr lang="en-US" b="1" dirty="0"/>
              <a:t>Leigh Ann Davis</a:t>
            </a:r>
            <a:r>
              <a:rPr lang="en-US" dirty="0"/>
              <a:t>, M.S.S.W., M.P.A., Program Manager </a:t>
            </a:r>
            <a:endParaRPr lang="en-US" dirty="0" smtClean="0"/>
          </a:p>
          <a:p>
            <a:r>
              <a:rPr lang="en-US" b="1" dirty="0" smtClean="0"/>
              <a:t>Kathryn Walker, J.D., M.P.H., Criminal Justice Fellow</a:t>
            </a:r>
            <a:endParaRPr lang="en-US" b="1" dirty="0"/>
          </a:p>
        </p:txBody>
      </p:sp>
    </p:spTree>
    <p:extLst>
      <p:ext uri="{BB962C8B-B14F-4D97-AF65-F5344CB8AC3E}">
        <p14:creationId xmlns:p14="http://schemas.microsoft.com/office/powerpoint/2010/main" val="2984813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for ID Risk Assessment- Intelligence</a:t>
            </a:r>
            <a:endParaRPr lang="en-US" dirty="0"/>
          </a:p>
        </p:txBody>
      </p:sp>
      <p:sp>
        <p:nvSpPr>
          <p:cNvPr id="3" name="Content Placeholder 2"/>
          <p:cNvSpPr>
            <a:spLocks noGrp="1"/>
          </p:cNvSpPr>
          <p:nvPr>
            <p:ph idx="1"/>
          </p:nvPr>
        </p:nvSpPr>
        <p:spPr>
          <a:xfrm>
            <a:off x="457200" y="1600201"/>
            <a:ext cx="8229600" cy="3581400"/>
          </a:xfrm>
        </p:spPr>
        <p:txBody>
          <a:bodyPr>
            <a:normAutofit fontScale="92500" lnSpcReduction="20000"/>
          </a:bodyPr>
          <a:lstStyle/>
          <a:p>
            <a:pPr marL="0" indent="0">
              <a:buNone/>
            </a:pPr>
            <a:r>
              <a:rPr lang="en-US" b="1" i="1" dirty="0" smtClean="0"/>
              <a:t>Intelligence Level:  </a:t>
            </a:r>
            <a:r>
              <a:rPr lang="en-US" dirty="0" smtClean="0"/>
              <a:t>do they understand right from wrong? Do they understand consent? Do they understand what consequences are connected to their behaviors? Can they pick out important cues in their environment linked to pro-social behaviors? Do they have an adequate immediate or short-term memory? Are they slow at processing new information? Do they have a developmental disability?</a:t>
            </a:r>
            <a:endParaRPr lang="en-US" dirty="0"/>
          </a:p>
        </p:txBody>
      </p:sp>
    </p:spTree>
    <p:extLst>
      <p:ext uri="{BB962C8B-B14F-4D97-AF65-F5344CB8AC3E}">
        <p14:creationId xmlns:p14="http://schemas.microsoft.com/office/powerpoint/2010/main" val="42105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Key Question</a:t>
            </a:r>
            <a:endParaRPr lang="en-US" dirty="0"/>
          </a:p>
        </p:txBody>
      </p:sp>
      <p:sp>
        <p:nvSpPr>
          <p:cNvPr id="3" name="Content Placeholder 2"/>
          <p:cNvSpPr>
            <a:spLocks noGrp="1"/>
          </p:cNvSpPr>
          <p:nvPr>
            <p:ph idx="1"/>
          </p:nvPr>
        </p:nvSpPr>
        <p:spPr>
          <a:xfrm>
            <a:off x="457200" y="1981200"/>
            <a:ext cx="8229600" cy="4525963"/>
          </a:xfrm>
        </p:spPr>
        <p:txBody>
          <a:bodyPr/>
          <a:lstStyle/>
          <a:p>
            <a:r>
              <a:rPr lang="en-US" dirty="0" smtClean="0"/>
              <a:t> Does their cognitive delays help explain some of the bad decisions related to their offending behaviors?</a:t>
            </a:r>
          </a:p>
          <a:p>
            <a:pPr marL="0" indent="0">
              <a:buNone/>
            </a:pPr>
            <a:endParaRPr lang="en-US" dirty="0"/>
          </a:p>
          <a:p>
            <a:r>
              <a:rPr lang="en-US" dirty="0" smtClean="0"/>
              <a:t> What concrete  learning strategies might help manage risk of offending?</a:t>
            </a:r>
            <a:endParaRPr lang="en-US" dirty="0"/>
          </a:p>
        </p:txBody>
      </p:sp>
    </p:spTree>
    <p:extLst>
      <p:ext uri="{BB962C8B-B14F-4D97-AF65-F5344CB8AC3E}">
        <p14:creationId xmlns:p14="http://schemas.microsoft.com/office/powerpoint/2010/main" val="26016783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for ID Risk Assessment- Mental Health</a:t>
            </a:r>
            <a:endParaRPr lang="en-US" dirty="0"/>
          </a:p>
        </p:txBody>
      </p:sp>
      <p:sp>
        <p:nvSpPr>
          <p:cNvPr id="3" name="Content Placeholder 2"/>
          <p:cNvSpPr>
            <a:spLocks noGrp="1"/>
          </p:cNvSpPr>
          <p:nvPr>
            <p:ph idx="1"/>
          </p:nvPr>
        </p:nvSpPr>
        <p:spPr>
          <a:xfrm>
            <a:off x="457200" y="1600200"/>
            <a:ext cx="8229600" cy="3505200"/>
          </a:xfrm>
        </p:spPr>
        <p:txBody>
          <a:bodyPr>
            <a:normAutofit fontScale="85000" lnSpcReduction="10000"/>
          </a:bodyPr>
          <a:lstStyle/>
          <a:p>
            <a:pPr marL="0" indent="0">
              <a:buNone/>
            </a:pPr>
            <a:r>
              <a:rPr lang="en-US" b="1" i="1" dirty="0" smtClean="0"/>
              <a:t>Mental Health Issues</a:t>
            </a:r>
            <a:r>
              <a:rPr lang="en-US" dirty="0" smtClean="0"/>
              <a:t>:  what is the working diagnosis? Which diagnoses are not currently accurate? What is the client’s current mental status? Is the client stable on their medications? Are they compliant in taking their medications? Can they self medicate? Do they need supervision taking their medications? Is the team working well with their psychiatrist? Do they understand their own diagnoses?</a:t>
            </a:r>
            <a:endParaRPr lang="en-US" dirty="0"/>
          </a:p>
        </p:txBody>
      </p:sp>
    </p:spTree>
    <p:extLst>
      <p:ext uri="{BB962C8B-B14F-4D97-AF65-F5344CB8AC3E}">
        <p14:creationId xmlns:p14="http://schemas.microsoft.com/office/powerpoint/2010/main" val="1482678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 Mental Health</a:t>
            </a:r>
            <a:endParaRPr lang="en-US" dirty="0"/>
          </a:p>
        </p:txBody>
      </p:sp>
      <p:sp>
        <p:nvSpPr>
          <p:cNvPr id="3" name="Content Placeholder 2"/>
          <p:cNvSpPr>
            <a:spLocks noGrp="1"/>
          </p:cNvSpPr>
          <p:nvPr>
            <p:ph idx="1"/>
          </p:nvPr>
        </p:nvSpPr>
        <p:spPr>
          <a:xfrm>
            <a:off x="457200" y="1600201"/>
            <a:ext cx="8229600" cy="3429000"/>
          </a:xfrm>
        </p:spPr>
        <p:txBody>
          <a:bodyPr>
            <a:normAutofit fontScale="92500" lnSpcReduction="20000"/>
          </a:bodyPr>
          <a:lstStyle/>
          <a:p>
            <a:r>
              <a:rPr lang="en-US" dirty="0" smtClean="0"/>
              <a:t> How does the client’s current mental health symptoms impact managing the client’s risk?</a:t>
            </a:r>
          </a:p>
          <a:p>
            <a:pPr marL="0" indent="0">
              <a:buNone/>
            </a:pPr>
            <a:endParaRPr lang="en-US" dirty="0" smtClean="0"/>
          </a:p>
          <a:p>
            <a:r>
              <a:rPr lang="en-US" dirty="0"/>
              <a:t> </a:t>
            </a:r>
            <a:r>
              <a:rPr lang="en-US" dirty="0" smtClean="0"/>
              <a:t>What can be done to stabilize client’s negative symptoms?</a:t>
            </a:r>
          </a:p>
          <a:p>
            <a:endParaRPr lang="en-US" dirty="0"/>
          </a:p>
          <a:p>
            <a:r>
              <a:rPr lang="en-US" dirty="0" smtClean="0"/>
              <a:t> Were any delusions or hallucinations associated with offending behaviors?</a:t>
            </a:r>
            <a:endParaRPr lang="en-US" dirty="0"/>
          </a:p>
        </p:txBody>
      </p:sp>
    </p:spTree>
    <p:extLst>
      <p:ext uri="{BB962C8B-B14F-4D97-AF65-F5344CB8AC3E}">
        <p14:creationId xmlns:p14="http://schemas.microsoft.com/office/powerpoint/2010/main" val="41496888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Offender Risk History</a:t>
            </a:r>
            <a:endParaRPr lang="en-US" dirty="0"/>
          </a:p>
        </p:txBody>
      </p:sp>
      <p:sp>
        <p:nvSpPr>
          <p:cNvPr id="3" name="Content Placeholder 2"/>
          <p:cNvSpPr>
            <a:spLocks noGrp="1"/>
          </p:cNvSpPr>
          <p:nvPr>
            <p:ph idx="1"/>
          </p:nvPr>
        </p:nvSpPr>
        <p:spPr>
          <a:xfrm>
            <a:off x="457200" y="1600201"/>
            <a:ext cx="8229600" cy="3352800"/>
          </a:xfrm>
        </p:spPr>
        <p:txBody>
          <a:bodyPr>
            <a:normAutofit fontScale="85000" lnSpcReduction="20000"/>
          </a:bodyPr>
          <a:lstStyle/>
          <a:p>
            <a:r>
              <a:rPr lang="en-US" dirty="0" smtClean="0"/>
              <a:t> Has this client had official charges or behaviors which could have been prosecuted?</a:t>
            </a:r>
          </a:p>
          <a:p>
            <a:endParaRPr lang="en-US" dirty="0"/>
          </a:p>
          <a:p>
            <a:r>
              <a:rPr lang="en-US" dirty="0"/>
              <a:t> </a:t>
            </a:r>
            <a:r>
              <a:rPr lang="en-US" dirty="0" smtClean="0"/>
              <a:t>Is this client motivated to stay out of trouble or do they have an antisocial attitude?</a:t>
            </a:r>
          </a:p>
          <a:p>
            <a:endParaRPr lang="en-US" dirty="0"/>
          </a:p>
          <a:p>
            <a:r>
              <a:rPr lang="en-US" dirty="0" smtClean="0"/>
              <a:t> What triggers the client’s behaviors and are they successfully managing triggers?</a:t>
            </a:r>
            <a:endParaRPr lang="en-US" dirty="0"/>
          </a:p>
          <a:p>
            <a:endParaRPr lang="en-US" dirty="0"/>
          </a:p>
        </p:txBody>
      </p:sp>
    </p:spTree>
    <p:extLst>
      <p:ext uri="{BB962C8B-B14F-4D97-AF65-F5344CB8AC3E}">
        <p14:creationId xmlns:p14="http://schemas.microsoft.com/office/powerpoint/2010/main" val="2759484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Offender Risk History</a:t>
            </a:r>
            <a:endParaRPr lang="en-US" dirty="0"/>
          </a:p>
        </p:txBody>
      </p:sp>
      <p:sp>
        <p:nvSpPr>
          <p:cNvPr id="3" name="Content Placeholder 2"/>
          <p:cNvSpPr>
            <a:spLocks noGrp="1"/>
          </p:cNvSpPr>
          <p:nvPr>
            <p:ph idx="1"/>
          </p:nvPr>
        </p:nvSpPr>
        <p:spPr>
          <a:xfrm>
            <a:off x="457200" y="1600201"/>
            <a:ext cx="8229600" cy="3657600"/>
          </a:xfrm>
        </p:spPr>
        <p:txBody>
          <a:bodyPr>
            <a:normAutofit fontScale="92500" lnSpcReduction="20000"/>
          </a:bodyPr>
          <a:lstStyle/>
          <a:p>
            <a:r>
              <a:rPr lang="en-US" dirty="0" smtClean="0"/>
              <a:t> Are they fully aware of the consequences of their behaviors?</a:t>
            </a:r>
          </a:p>
          <a:p>
            <a:endParaRPr lang="en-US" dirty="0"/>
          </a:p>
          <a:p>
            <a:r>
              <a:rPr lang="en-US" dirty="0" smtClean="0"/>
              <a:t> How much disclosure do they have about the behaviors which have been documented?</a:t>
            </a:r>
          </a:p>
          <a:p>
            <a:endParaRPr lang="en-US" dirty="0"/>
          </a:p>
          <a:p>
            <a:r>
              <a:rPr lang="en-US" dirty="0" smtClean="0"/>
              <a:t> What types of thinking errors do they use when they discuss their offenses?</a:t>
            </a:r>
            <a:endParaRPr lang="en-US" dirty="0"/>
          </a:p>
        </p:txBody>
      </p:sp>
    </p:spTree>
    <p:extLst>
      <p:ext uri="{BB962C8B-B14F-4D97-AF65-F5344CB8AC3E}">
        <p14:creationId xmlns:p14="http://schemas.microsoft.com/office/powerpoint/2010/main" val="8650785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Offender Risk History</a:t>
            </a:r>
            <a:endParaRPr lang="en-US" dirty="0"/>
          </a:p>
        </p:txBody>
      </p:sp>
      <p:sp>
        <p:nvSpPr>
          <p:cNvPr id="3" name="Content Placeholder 2"/>
          <p:cNvSpPr>
            <a:spLocks noGrp="1"/>
          </p:cNvSpPr>
          <p:nvPr>
            <p:ph idx="1"/>
          </p:nvPr>
        </p:nvSpPr>
        <p:spPr>
          <a:xfrm>
            <a:off x="457200" y="1600201"/>
            <a:ext cx="8229600" cy="3505200"/>
          </a:xfrm>
        </p:spPr>
        <p:txBody>
          <a:bodyPr>
            <a:normAutofit fontScale="85000" lnSpcReduction="20000"/>
          </a:bodyPr>
          <a:lstStyle/>
          <a:p>
            <a:r>
              <a:rPr lang="en-US" dirty="0" smtClean="0"/>
              <a:t> Any history of violence?</a:t>
            </a:r>
          </a:p>
          <a:p>
            <a:endParaRPr lang="en-US" dirty="0"/>
          </a:p>
          <a:p>
            <a:r>
              <a:rPr lang="en-US" dirty="0" smtClean="0"/>
              <a:t> Violence used in offense(s)</a:t>
            </a:r>
          </a:p>
          <a:p>
            <a:endParaRPr lang="en-US" dirty="0"/>
          </a:p>
          <a:p>
            <a:r>
              <a:rPr lang="en-US" dirty="0" smtClean="0"/>
              <a:t> Family role models- history related to client</a:t>
            </a:r>
          </a:p>
          <a:p>
            <a:endParaRPr lang="en-US" dirty="0"/>
          </a:p>
          <a:p>
            <a:r>
              <a:rPr lang="en-US" dirty="0" smtClean="0"/>
              <a:t> How does current Behavior Support Plan address risk? What is in Individual Support Plan?</a:t>
            </a:r>
            <a:endParaRPr lang="en-US" dirty="0"/>
          </a:p>
        </p:txBody>
      </p:sp>
    </p:spTree>
    <p:extLst>
      <p:ext uri="{BB962C8B-B14F-4D97-AF65-F5344CB8AC3E}">
        <p14:creationId xmlns:p14="http://schemas.microsoft.com/office/powerpoint/2010/main" val="21167893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Issues</a:t>
            </a:r>
            <a:endParaRPr lang="en-US" dirty="0"/>
          </a:p>
        </p:txBody>
      </p:sp>
      <p:sp>
        <p:nvSpPr>
          <p:cNvPr id="3" name="Content Placeholder 2"/>
          <p:cNvSpPr>
            <a:spLocks noGrp="1"/>
          </p:cNvSpPr>
          <p:nvPr>
            <p:ph idx="1"/>
          </p:nvPr>
        </p:nvSpPr>
        <p:spPr>
          <a:xfrm>
            <a:off x="457200" y="1600201"/>
            <a:ext cx="8229600" cy="3276600"/>
          </a:xfrm>
        </p:spPr>
        <p:txBody>
          <a:bodyPr>
            <a:normAutofit fontScale="85000" lnSpcReduction="20000"/>
          </a:bodyPr>
          <a:lstStyle/>
          <a:p>
            <a:r>
              <a:rPr lang="en-US" dirty="0" smtClean="0"/>
              <a:t> Be very aware of the possibility what you are told is only part or none of the truth= investigate</a:t>
            </a:r>
          </a:p>
          <a:p>
            <a:endParaRPr lang="en-US" dirty="0"/>
          </a:p>
          <a:p>
            <a:r>
              <a:rPr lang="en-US" dirty="0" smtClean="0"/>
              <a:t> Do not argue with SO – they often use anger to try and control the situation</a:t>
            </a:r>
          </a:p>
          <a:p>
            <a:endParaRPr lang="en-US" dirty="0"/>
          </a:p>
          <a:p>
            <a:r>
              <a:rPr lang="en-US" dirty="0" smtClean="0"/>
              <a:t> Separate the sexual behavior from the person= only attack behaviors, not the person</a:t>
            </a:r>
            <a:endParaRPr lang="en-US" dirty="0"/>
          </a:p>
        </p:txBody>
      </p:sp>
    </p:spTree>
    <p:extLst>
      <p:ext uri="{BB962C8B-B14F-4D97-AF65-F5344CB8AC3E}">
        <p14:creationId xmlns:p14="http://schemas.microsoft.com/office/powerpoint/2010/main" val="14227113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Staff Issues</a:t>
            </a:r>
            <a:endParaRPr lang="en-US" dirty="0"/>
          </a:p>
        </p:txBody>
      </p:sp>
      <p:sp>
        <p:nvSpPr>
          <p:cNvPr id="3" name="Content Placeholder 2"/>
          <p:cNvSpPr>
            <a:spLocks noGrp="1"/>
          </p:cNvSpPr>
          <p:nvPr>
            <p:ph idx="1"/>
          </p:nvPr>
        </p:nvSpPr>
        <p:spPr>
          <a:xfrm>
            <a:off x="457200" y="1295400"/>
            <a:ext cx="8229600" cy="3733801"/>
          </a:xfrm>
        </p:spPr>
        <p:txBody>
          <a:bodyPr>
            <a:normAutofit/>
          </a:bodyPr>
          <a:lstStyle/>
          <a:p>
            <a:r>
              <a:rPr lang="en-US" dirty="0" smtClean="0"/>
              <a:t> Realize many of the SO clients do not know who they are- they struggle with an identity separate from their offense</a:t>
            </a:r>
          </a:p>
          <a:p>
            <a:endParaRPr lang="en-US" dirty="0"/>
          </a:p>
          <a:p>
            <a:r>
              <a:rPr lang="en-US" dirty="0" smtClean="0"/>
              <a:t> Communication with other staff is vital for the success of the program- the SO goal is to split staff</a:t>
            </a:r>
            <a:endParaRPr lang="en-US" dirty="0"/>
          </a:p>
        </p:txBody>
      </p:sp>
    </p:spTree>
    <p:extLst>
      <p:ext uri="{BB962C8B-B14F-4D97-AF65-F5344CB8AC3E}">
        <p14:creationId xmlns:p14="http://schemas.microsoft.com/office/powerpoint/2010/main" val="16759237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Staff Attributes</a:t>
            </a:r>
            <a:endParaRPr lang="en-US" dirty="0"/>
          </a:p>
        </p:txBody>
      </p:sp>
      <p:sp>
        <p:nvSpPr>
          <p:cNvPr id="3" name="Content Placeholder 2"/>
          <p:cNvSpPr>
            <a:spLocks noGrp="1"/>
          </p:cNvSpPr>
          <p:nvPr>
            <p:ph idx="1"/>
          </p:nvPr>
        </p:nvSpPr>
        <p:spPr>
          <a:xfrm>
            <a:off x="457200" y="1600201"/>
            <a:ext cx="8229600" cy="3581400"/>
          </a:xfrm>
        </p:spPr>
        <p:txBody>
          <a:bodyPr>
            <a:normAutofit fontScale="92500" lnSpcReduction="10000"/>
          </a:bodyPr>
          <a:lstStyle/>
          <a:p>
            <a:r>
              <a:rPr lang="en-US" dirty="0" smtClean="0"/>
              <a:t> Be consistent</a:t>
            </a:r>
          </a:p>
          <a:p>
            <a:endParaRPr lang="en-US" dirty="0"/>
          </a:p>
          <a:p>
            <a:r>
              <a:rPr lang="en-US" dirty="0" smtClean="0"/>
              <a:t> Be professional</a:t>
            </a:r>
          </a:p>
          <a:p>
            <a:endParaRPr lang="en-US" dirty="0"/>
          </a:p>
          <a:p>
            <a:r>
              <a:rPr lang="en-US" dirty="0" smtClean="0"/>
              <a:t> Be firm and fair</a:t>
            </a:r>
          </a:p>
          <a:p>
            <a:endParaRPr lang="en-US" dirty="0"/>
          </a:p>
          <a:p>
            <a:r>
              <a:rPr lang="en-US" dirty="0" smtClean="0"/>
              <a:t> Be a resource </a:t>
            </a:r>
            <a:endParaRPr lang="en-US" dirty="0"/>
          </a:p>
        </p:txBody>
      </p:sp>
    </p:spTree>
    <p:extLst>
      <p:ext uri="{BB962C8B-B14F-4D97-AF65-F5344CB8AC3E}">
        <p14:creationId xmlns:p14="http://schemas.microsoft.com/office/powerpoint/2010/main" val="2680679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solidFill>
                  <a:srgbClr val="EA7125"/>
                </a:solidFill>
                <a:effectLst>
                  <a:outerShdw blurRad="38100" dist="38100" dir="2700000" algn="tl">
                    <a:srgbClr val="000000">
                      <a:alpha val="43137"/>
                    </a:srgbClr>
                  </a:outerShdw>
                </a:effectLst>
              </a:rPr>
              <a:t>Thank you to all our presenters</a:t>
            </a:r>
            <a:endParaRPr lang="en-US" dirty="0">
              <a:solidFill>
                <a:srgbClr val="EA7125"/>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5791200"/>
          </a:xfrm>
        </p:spPr>
        <p:txBody>
          <a:bodyPr numCol="2">
            <a:normAutofit fontScale="85000" lnSpcReduction="20000"/>
          </a:bodyPr>
          <a:lstStyle/>
          <a:p>
            <a:pPr>
              <a:buFont typeface="Trebuchet MS" panose="020B0603020202020204" pitchFamily="34" charset="0"/>
              <a:buChar char="—"/>
            </a:pPr>
            <a:r>
              <a:rPr lang="en-US" b="1" dirty="0">
                <a:solidFill>
                  <a:srgbClr val="44697D"/>
                </a:solidFill>
              </a:rPr>
              <a:t>Blake</a:t>
            </a:r>
            <a:r>
              <a:rPr lang="en-US" dirty="0"/>
              <a:t>, Self-Advocate, and </a:t>
            </a:r>
            <a:r>
              <a:rPr lang="en-US" b="1" dirty="0">
                <a:solidFill>
                  <a:srgbClr val="44697D"/>
                </a:solidFill>
              </a:rPr>
              <a:t>Brian</a:t>
            </a:r>
            <a:r>
              <a:rPr lang="en-US" dirty="0"/>
              <a:t>, Family Advocate</a:t>
            </a:r>
          </a:p>
          <a:p>
            <a:pPr>
              <a:buFont typeface="Trebuchet MS" panose="020B0603020202020204" pitchFamily="34" charset="0"/>
              <a:buChar char="—"/>
            </a:pPr>
            <a:r>
              <a:rPr lang="en-US" b="1" dirty="0">
                <a:solidFill>
                  <a:srgbClr val="44697D"/>
                </a:solidFill>
              </a:rPr>
              <a:t>Carol</a:t>
            </a:r>
            <a:r>
              <a:rPr lang="en-US" dirty="0"/>
              <a:t>, Family Advocate, and </a:t>
            </a:r>
            <a:r>
              <a:rPr lang="en-US" b="1" dirty="0">
                <a:solidFill>
                  <a:srgbClr val="44697D"/>
                </a:solidFill>
              </a:rPr>
              <a:t>Adam</a:t>
            </a:r>
          </a:p>
          <a:p>
            <a:pPr>
              <a:buFont typeface="Trebuchet MS" panose="020B0603020202020204" pitchFamily="34" charset="0"/>
              <a:buChar char="—"/>
            </a:pPr>
            <a:r>
              <a:rPr lang="en-US" b="1" dirty="0">
                <a:solidFill>
                  <a:srgbClr val="44697D"/>
                </a:solidFill>
              </a:rPr>
              <a:t>Jessica Oppenheim</a:t>
            </a:r>
            <a:r>
              <a:rPr lang="en-US" dirty="0"/>
              <a:t>, Esq., Director of The Arc of New Jersey’s Criminal Justice Advocacy Program</a:t>
            </a:r>
          </a:p>
          <a:p>
            <a:pPr>
              <a:buFont typeface="Trebuchet MS" panose="020B0603020202020204" pitchFamily="34" charset="0"/>
              <a:buChar char="—"/>
            </a:pPr>
            <a:r>
              <a:rPr lang="en-US" b="1" dirty="0" smtClean="0">
                <a:solidFill>
                  <a:srgbClr val="44697D"/>
                </a:solidFill>
              </a:rPr>
              <a:t>Randy </a:t>
            </a:r>
            <a:r>
              <a:rPr lang="en-US" b="1" dirty="0">
                <a:solidFill>
                  <a:srgbClr val="44697D"/>
                </a:solidFill>
              </a:rPr>
              <a:t>Shively</a:t>
            </a:r>
            <a:r>
              <a:rPr lang="en-US" dirty="0"/>
              <a:t>, Ph.D., Alvis House, Columbus, </a:t>
            </a:r>
            <a:r>
              <a:rPr lang="en-US" dirty="0" smtClean="0"/>
              <a:t>Ohio</a:t>
            </a:r>
          </a:p>
          <a:p>
            <a:pPr>
              <a:buFont typeface="Trebuchet MS" panose="020B0603020202020204" pitchFamily="34" charset="0"/>
              <a:buChar char="—"/>
            </a:pPr>
            <a:r>
              <a:rPr lang="en-US" b="1" dirty="0" smtClean="0">
                <a:solidFill>
                  <a:srgbClr val="44697D"/>
                </a:solidFill>
              </a:rPr>
              <a:t>Dr</a:t>
            </a:r>
            <a:r>
              <a:rPr lang="en-US" b="1" dirty="0">
                <a:solidFill>
                  <a:srgbClr val="44697D"/>
                </a:solidFill>
              </a:rPr>
              <a:t>. Elise Magnuson</a:t>
            </a:r>
            <a:r>
              <a:rPr lang="en-US" dirty="0"/>
              <a:t>, </a:t>
            </a:r>
            <a:r>
              <a:rPr lang="en-US" dirty="0" err="1"/>
              <a:t>Psy.D</a:t>
            </a:r>
            <a:r>
              <a:rPr lang="en-US" dirty="0"/>
              <a:t>., LCSW</a:t>
            </a:r>
          </a:p>
          <a:p>
            <a:pPr>
              <a:buFont typeface="Trebuchet MS" panose="020B0603020202020204" pitchFamily="34" charset="0"/>
              <a:buChar char="—"/>
            </a:pPr>
            <a:endParaRPr lang="en-US" b="1" dirty="0" smtClean="0">
              <a:solidFill>
                <a:srgbClr val="44697D"/>
              </a:solidFill>
            </a:endParaRPr>
          </a:p>
          <a:p>
            <a:pPr>
              <a:buFont typeface="Trebuchet MS" panose="020B0603020202020204" pitchFamily="34" charset="0"/>
              <a:buChar char="—"/>
            </a:pPr>
            <a:endParaRPr lang="en-US" b="1" dirty="0">
              <a:solidFill>
                <a:srgbClr val="44697D"/>
              </a:solidFill>
            </a:endParaRPr>
          </a:p>
          <a:p>
            <a:pPr>
              <a:buFont typeface="Trebuchet MS" panose="020B0603020202020204" pitchFamily="34" charset="0"/>
              <a:buChar char="—"/>
            </a:pPr>
            <a:r>
              <a:rPr lang="en-US" b="1" dirty="0" smtClean="0">
                <a:solidFill>
                  <a:srgbClr val="44697D"/>
                </a:solidFill>
              </a:rPr>
              <a:t>Marc </a:t>
            </a:r>
            <a:r>
              <a:rPr lang="en-US" b="1" dirty="0">
                <a:solidFill>
                  <a:srgbClr val="44697D"/>
                </a:solidFill>
              </a:rPr>
              <a:t>Goldman</a:t>
            </a:r>
            <a:r>
              <a:rPr lang="en-US" dirty="0"/>
              <a:t>, MS, LPA</a:t>
            </a:r>
          </a:p>
          <a:p>
            <a:pPr>
              <a:buFont typeface="Trebuchet MS" panose="020B0603020202020204" pitchFamily="34" charset="0"/>
              <a:buChar char="—"/>
            </a:pPr>
            <a:r>
              <a:rPr lang="en-US" b="1" dirty="0">
                <a:solidFill>
                  <a:srgbClr val="44697D"/>
                </a:solidFill>
              </a:rPr>
              <a:t>Colleen Mercuri-Johnson</a:t>
            </a:r>
            <a:r>
              <a:rPr lang="en-US" dirty="0"/>
              <a:t>, MSW, LISW-S, Butler County Board of Developmental Disabilities, Hamilton, Ohio</a:t>
            </a:r>
          </a:p>
          <a:p>
            <a:pPr>
              <a:buFont typeface="Trebuchet MS" panose="020B0603020202020204" pitchFamily="34" charset="0"/>
              <a:buChar char="—"/>
            </a:pPr>
            <a:r>
              <a:rPr lang="en-US" b="1" dirty="0">
                <a:solidFill>
                  <a:srgbClr val="44697D"/>
                </a:solidFill>
              </a:rPr>
              <a:t>Chris Snell</a:t>
            </a:r>
            <a:r>
              <a:rPr lang="en-US" dirty="0"/>
              <a:t>, Director of the TREE program at CLASS</a:t>
            </a:r>
          </a:p>
          <a:p>
            <a:pPr>
              <a:buFont typeface="Trebuchet MS" panose="020B0603020202020204" pitchFamily="34" charset="0"/>
              <a:buChar char="—"/>
            </a:pPr>
            <a:r>
              <a:rPr lang="en-US" b="1" dirty="0">
                <a:solidFill>
                  <a:srgbClr val="44697D"/>
                </a:solidFill>
              </a:rPr>
              <a:t>Elizabeth Kelley</a:t>
            </a:r>
            <a:r>
              <a:rPr lang="en-US" dirty="0"/>
              <a:t>, Attorney at </a:t>
            </a:r>
            <a:r>
              <a:rPr lang="en-US" dirty="0" smtClean="0"/>
              <a:t>Law, National Association of Criminal Defense Lawyers Board Member</a:t>
            </a:r>
            <a:endParaRPr lang="en-US" dirty="0"/>
          </a:p>
        </p:txBody>
      </p:sp>
    </p:spTree>
    <p:extLst>
      <p:ext uri="{BB962C8B-B14F-4D97-AF65-F5344CB8AC3E}">
        <p14:creationId xmlns:p14="http://schemas.microsoft.com/office/powerpoint/2010/main" val="35697245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Staff have tremendous power in our interactions with our clients</a:t>
            </a:r>
            <a:endParaRPr lang="en-US" dirty="0"/>
          </a:p>
        </p:txBody>
      </p:sp>
      <p:sp>
        <p:nvSpPr>
          <p:cNvPr id="3" name="Content Placeholder 2"/>
          <p:cNvSpPr>
            <a:spLocks noGrp="1"/>
          </p:cNvSpPr>
          <p:nvPr>
            <p:ph idx="1"/>
          </p:nvPr>
        </p:nvSpPr>
        <p:spPr>
          <a:xfrm>
            <a:off x="0" y="1600201"/>
            <a:ext cx="9067800" cy="3352800"/>
          </a:xfrm>
        </p:spPr>
        <p:txBody>
          <a:bodyPr>
            <a:normAutofit fontScale="70000" lnSpcReduction="20000"/>
          </a:bodyPr>
          <a:lstStyle/>
          <a:p>
            <a:endParaRPr lang="en-US" dirty="0" smtClean="0"/>
          </a:p>
          <a:p>
            <a:pPr marL="0" indent="0">
              <a:buNone/>
            </a:pPr>
            <a:r>
              <a:rPr lang="en-US" b="1" i="1" dirty="0" smtClean="0"/>
              <a:t>“I’ve come to the frightening conclusion that I am the decisive element in the consumer’s life. It’s my personal approach that creates the climate; it’s my daily mood that makes the weather. I possess a tremendous power to make a consumer’s life miserable or joyous. I can be a tool of torture or an instrument of inspiration; I can humiliate or humor, hurt or heal. In all situations, it is my response that decides whether a crisis will be escalated or deescalated and a consumer humanized or dehumanized”                 </a:t>
            </a:r>
          </a:p>
          <a:p>
            <a:pPr marL="0" indent="0">
              <a:buNone/>
            </a:pPr>
            <a:r>
              <a:rPr lang="en-US" b="1" i="1" dirty="0" smtClean="0"/>
              <a:t>       </a:t>
            </a:r>
            <a:r>
              <a:rPr lang="en-US" b="1" i="1" dirty="0" err="1" smtClean="0"/>
              <a:t>Ginott</a:t>
            </a:r>
            <a:r>
              <a:rPr lang="en-US" b="1" i="1" dirty="0" smtClean="0"/>
              <a:t>, 1993</a:t>
            </a:r>
            <a:endParaRPr lang="en-US" b="1" i="1" dirty="0"/>
          </a:p>
        </p:txBody>
      </p:sp>
    </p:spTree>
    <p:extLst>
      <p:ext uri="{BB962C8B-B14F-4D97-AF65-F5344CB8AC3E}">
        <p14:creationId xmlns:p14="http://schemas.microsoft.com/office/powerpoint/2010/main" val="4716419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r>
              <a:rPr lang="en-US" dirty="0" smtClean="0"/>
              <a:t> Randy Shively, Ph.D.-  Alvis House- 2100 Stella Ct., Columbus, 43215,  614-252-8402</a:t>
            </a:r>
            <a:endParaRPr lang="en-US" dirty="0"/>
          </a:p>
          <a:p>
            <a:pPr marL="0" indent="0">
              <a:buNone/>
            </a:pPr>
            <a:r>
              <a:rPr lang="en-US" dirty="0" smtClean="0">
                <a:hlinkClick r:id="rId2"/>
              </a:rPr>
              <a:t>randy.shively@alvishouse.org</a:t>
            </a: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4835986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953000"/>
            <a:ext cx="2819400" cy="18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594" name="Title 1"/>
          <p:cNvSpPr>
            <a:spLocks noGrp="1"/>
          </p:cNvSpPr>
          <p:nvPr>
            <p:ph type="title"/>
          </p:nvPr>
        </p:nvSpPr>
        <p:spPr>
          <a:xfrm>
            <a:off x="457200" y="0"/>
            <a:ext cx="8229600" cy="609600"/>
          </a:xfrm>
        </p:spPr>
        <p:txBody>
          <a:bodyPr>
            <a:normAutofit/>
          </a:bodyPr>
          <a:lstStyle/>
          <a:p>
            <a:r>
              <a:rPr lang="en-US" altLang="en-US" sz="3200" dirty="0" smtClean="0"/>
              <a:t>References</a:t>
            </a:r>
          </a:p>
        </p:txBody>
      </p:sp>
      <p:sp>
        <p:nvSpPr>
          <p:cNvPr id="110595" name="Content Placeholder 2"/>
          <p:cNvSpPr>
            <a:spLocks noGrp="1"/>
          </p:cNvSpPr>
          <p:nvPr>
            <p:ph idx="1"/>
          </p:nvPr>
        </p:nvSpPr>
        <p:spPr>
          <a:xfrm>
            <a:off x="0" y="533400"/>
            <a:ext cx="9144000" cy="6324600"/>
          </a:xfrm>
        </p:spPr>
        <p:txBody>
          <a:bodyPr>
            <a:normAutofit fontScale="47500" lnSpcReduction="20000"/>
          </a:bodyPr>
          <a:lstStyle/>
          <a:p>
            <a:r>
              <a:rPr lang="en-US" altLang="en-US" dirty="0" smtClean="0"/>
              <a:t>Ashford, J., Sales, B., and Reid, W. 2001. </a:t>
            </a:r>
            <a:r>
              <a:rPr lang="en-US" altLang="en-US" i="1" dirty="0" smtClean="0"/>
              <a:t>Treating adult and juvenile offenders with special needs. </a:t>
            </a:r>
            <a:r>
              <a:rPr lang="en-US" altLang="en-US" dirty="0" smtClean="0"/>
              <a:t>American Psychological Association: Washington, DC.</a:t>
            </a:r>
          </a:p>
          <a:p>
            <a:r>
              <a:rPr lang="en-US" altLang="en-US" dirty="0" smtClean="0"/>
              <a:t>Lindsay, W. 2009. </a:t>
            </a:r>
            <a:r>
              <a:rPr lang="en-US" altLang="en-US" i="1" dirty="0" smtClean="0"/>
              <a:t>The treatment of  sex offenders with developmental disabilities: A practice workbook.</a:t>
            </a:r>
            <a:r>
              <a:rPr lang="en-US" altLang="en-US" dirty="0" smtClean="0"/>
              <a:t> Wiley-Blackwell: Malden, MA.</a:t>
            </a:r>
          </a:p>
          <a:p>
            <a:r>
              <a:rPr lang="en-US" altLang="en-US" dirty="0" smtClean="0"/>
              <a:t>Lindsay</a:t>
            </a:r>
            <a:r>
              <a:rPr lang="en-US" altLang="en-US" dirty="0"/>
              <a:t>, W., Taylor, J., and </a:t>
            </a:r>
            <a:r>
              <a:rPr lang="en-US" altLang="en-US" dirty="0" err="1"/>
              <a:t>Sturmey</a:t>
            </a:r>
            <a:r>
              <a:rPr lang="en-US" altLang="en-US" dirty="0"/>
              <a:t>, P. 2004. </a:t>
            </a:r>
            <a:r>
              <a:rPr lang="en-US" altLang="en-US" i="1" dirty="0"/>
              <a:t>Offenders with developmental disabilities</a:t>
            </a:r>
            <a:r>
              <a:rPr lang="en-US" altLang="en-US" dirty="0"/>
              <a:t>. John Wiley and Sons, Ltd.: West Sussex, England.</a:t>
            </a:r>
          </a:p>
          <a:p>
            <a:r>
              <a:rPr lang="en-US" altLang="en-US" dirty="0" smtClean="0"/>
              <a:t>National </a:t>
            </a:r>
            <a:r>
              <a:rPr lang="en-US" altLang="en-US" dirty="0"/>
              <a:t>Association for the Dually Diagnosed. 2007. </a:t>
            </a:r>
            <a:r>
              <a:rPr lang="en-US" altLang="en-US" i="1" dirty="0"/>
              <a:t>Diagnostic manual- intellectual disability: A clinical guide for the diagnosis of mental disorders in persons with intellectual disability</a:t>
            </a:r>
            <a:r>
              <a:rPr lang="en-US" altLang="en-US" dirty="0"/>
              <a:t>. Kingston, NY.</a:t>
            </a:r>
          </a:p>
          <a:p>
            <a:r>
              <a:rPr lang="en-US" altLang="en-US" dirty="0" smtClean="0"/>
              <a:t>Seligman</a:t>
            </a:r>
            <a:r>
              <a:rPr lang="en-US" altLang="en-US" dirty="0"/>
              <a:t>, L. 1998. </a:t>
            </a:r>
            <a:r>
              <a:rPr lang="en-US" altLang="en-US" i="1" dirty="0"/>
              <a:t>Selecting effective treatments: A comprehensive guide to treating mental disorders</a:t>
            </a:r>
            <a:r>
              <a:rPr lang="en-US" altLang="en-US" dirty="0"/>
              <a:t>. </a:t>
            </a:r>
            <a:r>
              <a:rPr lang="en-US" altLang="en-US" dirty="0" err="1"/>
              <a:t>Jossey</a:t>
            </a:r>
            <a:r>
              <a:rPr lang="en-US" altLang="en-US" dirty="0"/>
              <a:t>-Bass, Inc.: San Francisco, CA.</a:t>
            </a:r>
          </a:p>
          <a:p>
            <a:r>
              <a:rPr lang="en-US" altLang="en-US" dirty="0" err="1" smtClean="0"/>
              <a:t>Quinsey</a:t>
            </a:r>
            <a:r>
              <a:rPr lang="en-US" altLang="en-US" dirty="0"/>
              <a:t>, V., Harris, G., Rice, M., and Cormier, C. 1998. </a:t>
            </a:r>
            <a:r>
              <a:rPr lang="en-US" altLang="en-US" i="1" dirty="0"/>
              <a:t>Violent offenders: Appraising and managing risk. </a:t>
            </a:r>
            <a:r>
              <a:rPr lang="en-US" altLang="en-US" dirty="0"/>
              <a:t>American Psychological Association: Washington, DC.</a:t>
            </a:r>
          </a:p>
          <a:p>
            <a:pPr>
              <a:defRPr/>
            </a:pPr>
            <a:r>
              <a:rPr lang="en-US" dirty="0" smtClean="0"/>
              <a:t>Center </a:t>
            </a:r>
            <a:r>
              <a:rPr lang="en-US" dirty="0"/>
              <a:t>for Sex Offender Management. 2000. Myths and facts about sex offenders. (csom.org/pubs/</a:t>
            </a:r>
            <a:r>
              <a:rPr lang="en-US" dirty="0" err="1"/>
              <a:t>mythsfacts</a:t>
            </a:r>
            <a:r>
              <a:rPr lang="en-US" dirty="0"/>
              <a:t>)</a:t>
            </a:r>
          </a:p>
          <a:p>
            <a:pPr>
              <a:defRPr/>
            </a:pPr>
            <a:r>
              <a:rPr lang="en-US" dirty="0" smtClean="0"/>
              <a:t>Harris</a:t>
            </a:r>
            <a:r>
              <a:rPr lang="en-US" dirty="0"/>
              <a:t>, J., and Hanson, RK. 2004. Sex offender recidivism: A simple question. Public Safety and Emergency Preparedness: Canada.(</a:t>
            </a:r>
            <a:r>
              <a:rPr lang="en-US" dirty="0">
                <a:hlinkClick r:id="rId2"/>
              </a:rPr>
              <a:t>www.psepc-sppcc.gc.ca</a:t>
            </a:r>
            <a:r>
              <a:rPr lang="en-US" dirty="0" smtClean="0"/>
              <a:t>)</a:t>
            </a:r>
          </a:p>
          <a:p>
            <a:pPr>
              <a:defRPr/>
            </a:pPr>
            <a:r>
              <a:rPr lang="en-US" dirty="0" smtClean="0"/>
              <a:t> </a:t>
            </a:r>
            <a:r>
              <a:rPr lang="en-US" dirty="0" err="1"/>
              <a:t>Finkelhor</a:t>
            </a:r>
            <a:r>
              <a:rPr lang="en-US" dirty="0"/>
              <a:t>, D and Jones, L. 2004. Explanation for the decline in child sex abuse cases. Office of Juvenile and Delinquency Prevention. (ncjrs.gov/pdffiles1)</a:t>
            </a:r>
          </a:p>
          <a:p>
            <a:pPr>
              <a:defRPr/>
            </a:pPr>
            <a:r>
              <a:rPr lang="en-US" dirty="0" smtClean="0"/>
              <a:t>Bureau </a:t>
            </a:r>
            <a:r>
              <a:rPr lang="en-US" dirty="0"/>
              <a:t>of Justice Statistics. 2001. Data collection national crime victimization survey. (bjs.gov/index</a:t>
            </a:r>
            <a:r>
              <a:rPr lang="en-US" dirty="0" smtClean="0"/>
              <a:t>)</a:t>
            </a:r>
          </a:p>
          <a:p>
            <a:pPr>
              <a:defRPr/>
            </a:pPr>
            <a:r>
              <a:rPr lang="en-US" dirty="0" err="1" smtClean="0"/>
              <a:t>Heil</a:t>
            </a:r>
            <a:r>
              <a:rPr lang="en-US" dirty="0"/>
              <a:t>, P., </a:t>
            </a:r>
            <a:r>
              <a:rPr lang="en-US" dirty="0" err="1"/>
              <a:t>Ahlmeyer</a:t>
            </a:r>
            <a:r>
              <a:rPr lang="en-US" dirty="0"/>
              <a:t>, S., and Simons, D. 2003. Crossover sexual offenses. A Journal of Research and Treatment, </a:t>
            </a:r>
            <a:r>
              <a:rPr lang="en-US" dirty="0" err="1"/>
              <a:t>vol</a:t>
            </a:r>
            <a:r>
              <a:rPr lang="en-US" dirty="0"/>
              <a:t> 15(4).</a:t>
            </a:r>
          </a:p>
          <a:p>
            <a:pPr>
              <a:defRPr/>
            </a:pPr>
            <a:r>
              <a:rPr lang="en-US" dirty="0" smtClean="0"/>
              <a:t>US </a:t>
            </a:r>
            <a:r>
              <a:rPr lang="en-US" dirty="0" err="1"/>
              <a:t>Dept</a:t>
            </a:r>
            <a:r>
              <a:rPr lang="en-US" dirty="0"/>
              <a:t> of Justice. Full report of the prevalence, incidence and consequences of violence against women. (ojp.usdoj.gov/</a:t>
            </a:r>
            <a:r>
              <a:rPr lang="en-US" dirty="0" err="1"/>
              <a:t>nij</a:t>
            </a:r>
            <a:r>
              <a:rPr lang="en-US" dirty="0"/>
              <a:t>). </a:t>
            </a:r>
          </a:p>
          <a:p>
            <a:pPr>
              <a:defRPr/>
            </a:pPr>
            <a:r>
              <a:rPr lang="en-US" altLang="en-US" dirty="0" err="1" smtClean="0"/>
              <a:t>Dornin</a:t>
            </a:r>
            <a:r>
              <a:rPr lang="en-US" altLang="en-US" dirty="0"/>
              <a:t>, C. 2010. Facts and fiction about sex offenders. University of Cincinnati. (corrections.com/news/article/24500-facts-and-fiction-about-sex-offenders</a:t>
            </a:r>
            <a:r>
              <a:rPr lang="en-US" altLang="en-US" dirty="0" smtClean="0"/>
              <a:t>).</a:t>
            </a:r>
            <a:endParaRPr lang="en-US" altLang="en-US" dirty="0"/>
          </a:p>
        </p:txBody>
      </p:sp>
    </p:spTree>
    <p:extLst>
      <p:ext uri="{BB962C8B-B14F-4D97-AF65-F5344CB8AC3E}">
        <p14:creationId xmlns:p14="http://schemas.microsoft.com/office/powerpoint/2010/main" val="26157553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786187"/>
            <a:ext cx="7772400" cy="1362075"/>
          </a:xfrm>
        </p:spPr>
        <p:txBody>
          <a:bodyPr/>
          <a:lstStyle/>
          <a:p>
            <a:r>
              <a:rPr lang="en-US" i="1" dirty="0"/>
              <a:t>Psychosexual Assessments</a:t>
            </a:r>
            <a:endParaRPr lang="en-US" dirty="0"/>
          </a:p>
        </p:txBody>
      </p:sp>
      <p:sp>
        <p:nvSpPr>
          <p:cNvPr id="3" name="Text Placeholder 2"/>
          <p:cNvSpPr>
            <a:spLocks noGrp="1"/>
          </p:cNvSpPr>
          <p:nvPr>
            <p:ph type="body" idx="1"/>
          </p:nvPr>
        </p:nvSpPr>
        <p:spPr>
          <a:xfrm>
            <a:off x="722313" y="2286000"/>
            <a:ext cx="7772400" cy="1500187"/>
          </a:xfrm>
        </p:spPr>
        <p:txBody>
          <a:bodyPr/>
          <a:lstStyle/>
          <a:p>
            <a:r>
              <a:rPr lang="en-US" dirty="0"/>
              <a:t>Elise </a:t>
            </a:r>
            <a:r>
              <a:rPr lang="en-US" dirty="0" smtClean="0"/>
              <a:t>C. </a:t>
            </a:r>
            <a:r>
              <a:rPr lang="en-US" dirty="0"/>
              <a:t>Magnuson, </a:t>
            </a:r>
            <a:r>
              <a:rPr lang="en-US" dirty="0" err="1"/>
              <a:t>Psy.D</a:t>
            </a:r>
            <a:r>
              <a:rPr lang="en-US" dirty="0"/>
              <a:t>., </a:t>
            </a:r>
            <a:r>
              <a:rPr lang="en-US" dirty="0" smtClean="0"/>
              <a:t>LCSW</a:t>
            </a:r>
            <a:endParaRPr lang="en-US" dirty="0"/>
          </a:p>
        </p:txBody>
      </p:sp>
    </p:spTree>
    <p:extLst>
      <p:ext uri="{BB962C8B-B14F-4D97-AF65-F5344CB8AC3E}">
        <p14:creationId xmlns:p14="http://schemas.microsoft.com/office/powerpoint/2010/main" val="19705323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35" y="6317316"/>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0" y="4953000"/>
            <a:ext cx="2507858" cy="1676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Psychosexuals – What are they?</a:t>
            </a:r>
            <a:endParaRPr lang="en-US" dirty="0"/>
          </a:p>
        </p:txBody>
      </p:sp>
      <p:sp>
        <p:nvSpPr>
          <p:cNvPr id="3" name="Content Placeholder 2"/>
          <p:cNvSpPr>
            <a:spLocks noGrp="1"/>
          </p:cNvSpPr>
          <p:nvPr>
            <p:ph idx="1"/>
          </p:nvPr>
        </p:nvSpPr>
        <p:spPr/>
        <p:txBody>
          <a:bodyPr/>
          <a:lstStyle/>
          <a:p>
            <a:r>
              <a:rPr lang="en-US" dirty="0" smtClean="0"/>
              <a:t>An evaluation of a person who is charged with a sex offense or has committed one.</a:t>
            </a:r>
          </a:p>
          <a:p>
            <a:endParaRPr lang="en-US" dirty="0" smtClean="0"/>
          </a:p>
          <a:p>
            <a:pPr lvl="1"/>
            <a:r>
              <a:rPr lang="en-US" dirty="0" smtClean="0"/>
              <a:t>Inform teams and legal decision makers</a:t>
            </a:r>
          </a:p>
          <a:p>
            <a:pPr lvl="1"/>
            <a:r>
              <a:rPr lang="en-US" dirty="0" smtClean="0"/>
              <a:t>Used to develop risk management plans</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13379024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Psychosexuals – what they are not</a:t>
            </a:r>
            <a:endParaRPr lang="en-US" dirty="0"/>
          </a:p>
        </p:txBody>
      </p:sp>
      <p:sp>
        <p:nvSpPr>
          <p:cNvPr id="3" name="Content Placeholder 2"/>
          <p:cNvSpPr>
            <a:spLocks noGrp="1"/>
          </p:cNvSpPr>
          <p:nvPr>
            <p:ph idx="1"/>
          </p:nvPr>
        </p:nvSpPr>
        <p:spPr/>
        <p:txBody>
          <a:bodyPr/>
          <a:lstStyle/>
          <a:p>
            <a:r>
              <a:rPr lang="en-US" dirty="0" smtClean="0"/>
              <a:t>Able to tell if someone committed a sex offense</a:t>
            </a:r>
          </a:p>
          <a:p>
            <a:endParaRPr lang="en-US" dirty="0"/>
          </a:p>
          <a:p>
            <a:r>
              <a:rPr lang="en-US" dirty="0" smtClean="0"/>
              <a:t>If someone will commit a sex offense</a:t>
            </a:r>
            <a:endParaRPr lang="en-US" dirty="0"/>
          </a:p>
          <a:p>
            <a:endParaRPr lang="en-US" dirty="0" smtClean="0"/>
          </a:p>
          <a:p>
            <a:r>
              <a:rPr lang="en-US" dirty="0" smtClean="0"/>
              <a:t>NOBODY CAN TELL THE FUTURE</a:t>
            </a:r>
          </a:p>
        </p:txBody>
      </p:sp>
    </p:spTree>
    <p:extLst>
      <p:ext uri="{BB962C8B-B14F-4D97-AF65-F5344CB8AC3E}">
        <p14:creationId xmlns:p14="http://schemas.microsoft.com/office/powerpoint/2010/main" val="10464977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Psychosexuals – Assessment of Risk</a:t>
            </a:r>
            <a:endParaRPr lang="en-US" dirty="0"/>
          </a:p>
        </p:txBody>
      </p:sp>
      <p:sp>
        <p:nvSpPr>
          <p:cNvPr id="3" name="Content Placeholder 2"/>
          <p:cNvSpPr>
            <a:spLocks noGrp="1"/>
          </p:cNvSpPr>
          <p:nvPr>
            <p:ph idx="1"/>
          </p:nvPr>
        </p:nvSpPr>
        <p:spPr>
          <a:xfrm>
            <a:off x="457200" y="1219200"/>
            <a:ext cx="8229600" cy="4525963"/>
          </a:xfrm>
        </p:spPr>
        <p:txBody>
          <a:bodyPr/>
          <a:lstStyle/>
          <a:p>
            <a:r>
              <a:rPr lang="en-US" dirty="0" smtClean="0"/>
              <a:t>Compare one person to a group of other people</a:t>
            </a:r>
          </a:p>
          <a:p>
            <a:pPr lvl="1"/>
            <a:r>
              <a:rPr lang="en-US" dirty="0" smtClean="0"/>
              <a:t>Actuarial </a:t>
            </a:r>
          </a:p>
          <a:p>
            <a:pPr marL="914400" lvl="2" indent="0">
              <a:buNone/>
            </a:pPr>
            <a:r>
              <a:rPr lang="en-US" dirty="0" smtClean="0"/>
              <a:t>Static-99</a:t>
            </a:r>
          </a:p>
          <a:p>
            <a:pPr lvl="1"/>
            <a:r>
              <a:rPr lang="en-US" dirty="0" smtClean="0"/>
              <a:t>Structured Clinical Judgments </a:t>
            </a:r>
          </a:p>
          <a:p>
            <a:pPr marL="457200" lvl="1" indent="-457200">
              <a:buNone/>
            </a:pPr>
            <a:r>
              <a:rPr lang="en-US" dirty="0"/>
              <a:t>	</a:t>
            </a:r>
            <a:r>
              <a:rPr lang="en-US" dirty="0" smtClean="0"/>
              <a:t>Armadillo – takes into account the support team around the person, designed specifically for people with an intellectual disability</a:t>
            </a:r>
            <a:endParaRPr lang="en-US" dirty="0"/>
          </a:p>
        </p:txBody>
      </p:sp>
    </p:spTree>
    <p:extLst>
      <p:ext uri="{BB962C8B-B14F-4D97-AF65-F5344CB8AC3E}">
        <p14:creationId xmlns:p14="http://schemas.microsoft.com/office/powerpoint/2010/main" val="32496727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Psychosexuals --</a:t>
            </a:r>
            <a:endParaRPr lang="en-US" dirty="0"/>
          </a:p>
        </p:txBody>
      </p:sp>
      <p:sp>
        <p:nvSpPr>
          <p:cNvPr id="4" name="Text Placeholder 3"/>
          <p:cNvSpPr>
            <a:spLocks noGrp="1"/>
          </p:cNvSpPr>
          <p:nvPr>
            <p:ph type="body" idx="1"/>
          </p:nvPr>
        </p:nvSpPr>
        <p:spPr>
          <a:xfrm>
            <a:off x="457200" y="1108075"/>
            <a:ext cx="4040188" cy="639762"/>
          </a:xfrm>
        </p:spPr>
        <p:txBody>
          <a:bodyPr/>
          <a:lstStyle/>
          <a:p>
            <a:r>
              <a:rPr lang="en-US" dirty="0" smtClean="0"/>
              <a:t>Risks</a:t>
            </a:r>
            <a:endParaRPr lang="en-US" dirty="0"/>
          </a:p>
        </p:txBody>
      </p:sp>
      <p:sp>
        <p:nvSpPr>
          <p:cNvPr id="5" name="Content Placeholder 4"/>
          <p:cNvSpPr>
            <a:spLocks noGrp="1"/>
          </p:cNvSpPr>
          <p:nvPr>
            <p:ph sz="half" idx="2"/>
          </p:nvPr>
        </p:nvSpPr>
        <p:spPr>
          <a:xfrm>
            <a:off x="457200" y="1747837"/>
            <a:ext cx="4040188" cy="3951288"/>
          </a:xfrm>
        </p:spPr>
        <p:txBody>
          <a:bodyPr>
            <a:normAutofit/>
          </a:bodyPr>
          <a:lstStyle/>
          <a:p>
            <a:r>
              <a:rPr lang="en-US" dirty="0" smtClean="0"/>
              <a:t>Over or underestimating the impact of an intellectual disability</a:t>
            </a:r>
            <a:endParaRPr lang="en-US" dirty="0"/>
          </a:p>
          <a:p>
            <a:r>
              <a:rPr lang="en-US" dirty="0" smtClean="0"/>
              <a:t>Over or underestimating risk</a:t>
            </a:r>
            <a:endParaRPr lang="en-US" dirty="0"/>
          </a:p>
          <a:p>
            <a:r>
              <a:rPr lang="en-US" dirty="0" smtClean="0"/>
              <a:t>Blaming people rather than understanding what is</a:t>
            </a:r>
            <a:endParaRPr lang="en-US" dirty="0"/>
          </a:p>
        </p:txBody>
      </p:sp>
      <p:sp>
        <p:nvSpPr>
          <p:cNvPr id="6" name="Text Placeholder 5"/>
          <p:cNvSpPr>
            <a:spLocks noGrp="1"/>
          </p:cNvSpPr>
          <p:nvPr>
            <p:ph type="body" sz="quarter" idx="3"/>
          </p:nvPr>
        </p:nvSpPr>
        <p:spPr>
          <a:xfrm>
            <a:off x="4645025" y="1108075"/>
            <a:ext cx="4041775" cy="639762"/>
          </a:xfrm>
        </p:spPr>
        <p:txBody>
          <a:bodyPr/>
          <a:lstStyle/>
          <a:p>
            <a:r>
              <a:rPr lang="en-US" dirty="0" smtClean="0"/>
              <a:t>Benefits</a:t>
            </a:r>
            <a:endParaRPr lang="en-US" dirty="0"/>
          </a:p>
        </p:txBody>
      </p:sp>
      <p:sp>
        <p:nvSpPr>
          <p:cNvPr id="7" name="Content Placeholder 6"/>
          <p:cNvSpPr>
            <a:spLocks noGrp="1"/>
          </p:cNvSpPr>
          <p:nvPr>
            <p:ph sz="quarter" idx="4"/>
          </p:nvPr>
        </p:nvSpPr>
        <p:spPr>
          <a:xfrm>
            <a:off x="4645025" y="1747837"/>
            <a:ext cx="4041775" cy="3951288"/>
          </a:xfrm>
        </p:spPr>
        <p:txBody>
          <a:bodyPr/>
          <a:lstStyle/>
          <a:p>
            <a:r>
              <a:rPr lang="en-US" dirty="0" smtClean="0"/>
              <a:t>Clear understanding of the person</a:t>
            </a:r>
            <a:endParaRPr lang="en-US" dirty="0"/>
          </a:p>
          <a:p>
            <a:r>
              <a:rPr lang="en-US" dirty="0" smtClean="0"/>
              <a:t>Help teams develop plans for supporting the person</a:t>
            </a:r>
          </a:p>
          <a:p>
            <a:r>
              <a:rPr lang="en-US" dirty="0" smtClean="0"/>
              <a:t>Provide information to decision makers</a:t>
            </a:r>
          </a:p>
          <a:p>
            <a:endParaRPr lang="en-US" dirty="0"/>
          </a:p>
          <a:p>
            <a:pPr marL="0" indent="0">
              <a:buNone/>
            </a:pPr>
            <a:endParaRPr lang="en-US" dirty="0"/>
          </a:p>
        </p:txBody>
      </p:sp>
    </p:spTree>
    <p:extLst>
      <p:ext uri="{BB962C8B-B14F-4D97-AF65-F5344CB8AC3E}">
        <p14:creationId xmlns:p14="http://schemas.microsoft.com/office/powerpoint/2010/main" val="36333306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Risk Factors</a:t>
            </a:r>
            <a:endParaRPr lang="en-US" dirty="0"/>
          </a:p>
        </p:txBody>
      </p:sp>
      <p:sp>
        <p:nvSpPr>
          <p:cNvPr id="8" name="Content Placeholder 7"/>
          <p:cNvSpPr>
            <a:spLocks noGrp="1"/>
          </p:cNvSpPr>
          <p:nvPr>
            <p:ph idx="1"/>
          </p:nvPr>
        </p:nvSpPr>
        <p:spPr/>
        <p:txBody>
          <a:bodyPr/>
          <a:lstStyle/>
          <a:p>
            <a:r>
              <a:rPr lang="en-US" dirty="0" smtClean="0"/>
              <a:t>The factors that are risks for people to reoffend are the same, regardless if they have an intellectual disability</a:t>
            </a:r>
          </a:p>
          <a:p>
            <a:pPr lvl="1"/>
            <a:r>
              <a:rPr lang="en-US" dirty="0" smtClean="0"/>
              <a:t>Don’t discount the risk because it’s not their fault</a:t>
            </a:r>
          </a:p>
          <a:p>
            <a:pPr lvl="1"/>
            <a:r>
              <a:rPr lang="en-US" dirty="0" smtClean="0"/>
              <a:t>Don’t discount the importance of the environment in managing risk.  </a:t>
            </a:r>
            <a:endParaRPr lang="en-US" dirty="0"/>
          </a:p>
        </p:txBody>
      </p:sp>
    </p:spTree>
    <p:extLst>
      <p:ext uri="{BB962C8B-B14F-4D97-AF65-F5344CB8AC3E}">
        <p14:creationId xmlns:p14="http://schemas.microsoft.com/office/powerpoint/2010/main" val="32102211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Planning</a:t>
            </a:r>
            <a:endParaRPr lang="en-US" dirty="0"/>
          </a:p>
        </p:txBody>
      </p:sp>
      <p:sp>
        <p:nvSpPr>
          <p:cNvPr id="3" name="Content Placeholder 2"/>
          <p:cNvSpPr>
            <a:spLocks noGrp="1"/>
          </p:cNvSpPr>
          <p:nvPr>
            <p:ph idx="1"/>
          </p:nvPr>
        </p:nvSpPr>
        <p:spPr/>
        <p:txBody>
          <a:bodyPr/>
          <a:lstStyle/>
          <a:p>
            <a:r>
              <a:rPr lang="en-US" dirty="0" smtClean="0"/>
              <a:t>Make sure it’s tailored to the person.</a:t>
            </a:r>
          </a:p>
          <a:p>
            <a:r>
              <a:rPr lang="en-US" dirty="0" smtClean="0"/>
              <a:t>Needs to take into account cognitive functioning.</a:t>
            </a:r>
          </a:p>
          <a:p>
            <a:r>
              <a:rPr lang="en-US" dirty="0" smtClean="0"/>
              <a:t>Make sure to use supports that are in place or get more supports as needed. </a:t>
            </a:r>
            <a:endParaRPr lang="en-US" dirty="0"/>
          </a:p>
        </p:txBody>
      </p:sp>
    </p:spTree>
    <p:extLst>
      <p:ext uri="{BB962C8B-B14F-4D97-AF65-F5344CB8AC3E}">
        <p14:creationId xmlns:p14="http://schemas.microsoft.com/office/powerpoint/2010/main" val="2525877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Basics:</a:t>
            </a:r>
            <a:endParaRPr lang="en-US" dirty="0"/>
          </a:p>
        </p:txBody>
      </p:sp>
      <p:sp>
        <p:nvSpPr>
          <p:cNvPr id="7" name="Content Placeholder 2"/>
          <p:cNvSpPr>
            <a:spLocks noGrp="1"/>
          </p:cNvSpPr>
          <p:nvPr>
            <p:ph idx="1"/>
          </p:nvPr>
        </p:nvSpPr>
        <p:spPr>
          <a:xfrm>
            <a:off x="152400" y="1417638"/>
            <a:ext cx="8877300" cy="3863022"/>
          </a:xfrm>
        </p:spPr>
        <p:txBody>
          <a:bodyPr>
            <a:noAutofit/>
          </a:bodyPr>
          <a:lstStyle/>
          <a:p>
            <a:pPr lvl="1">
              <a:buFont typeface="Arial" panose="020B0604020202020204" pitchFamily="34" charset="0"/>
              <a:buChar char="•"/>
            </a:pPr>
            <a:r>
              <a:rPr lang="en-US" sz="2400" b="1" u="sng" dirty="0">
                <a:solidFill>
                  <a:srgbClr val="EA7125"/>
                </a:solidFill>
              </a:rPr>
              <a:t>Understand</a:t>
            </a:r>
            <a:r>
              <a:rPr lang="en-US" sz="2400" dirty="0"/>
              <a:t>: Know the challenges people 			 with disabilities </a:t>
            </a:r>
            <a:r>
              <a:rPr lang="en-US" sz="2400" dirty="0" smtClean="0"/>
              <a:t>face</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b="1" u="sng" dirty="0" smtClean="0">
                <a:solidFill>
                  <a:srgbClr val="EA7125"/>
                </a:solidFill>
              </a:rPr>
              <a:t>Understand</a:t>
            </a:r>
            <a:r>
              <a:rPr lang="en-US" sz="2400" b="1" u="sng" dirty="0">
                <a:solidFill>
                  <a:srgbClr val="EA7125"/>
                </a:solidFill>
              </a:rPr>
              <a:t>: </a:t>
            </a:r>
            <a:r>
              <a:rPr lang="en-US" sz="2400" dirty="0"/>
              <a:t>Knowing one person with a disability means </a:t>
            </a:r>
            <a:r>
              <a:rPr lang="en-US" sz="2400" i="1" dirty="0"/>
              <a:t>you know ONE PERSON with a </a:t>
            </a:r>
            <a:r>
              <a:rPr lang="en-US" sz="2400" i="1" dirty="0" smtClean="0"/>
              <a:t>disability</a:t>
            </a:r>
          </a:p>
          <a:p>
            <a:pPr lvl="1">
              <a:buFont typeface="Arial" panose="020B0604020202020204" pitchFamily="34" charset="0"/>
              <a:buChar char="•"/>
            </a:pPr>
            <a:endParaRPr lang="en-US" sz="2400" dirty="0" smtClean="0"/>
          </a:p>
          <a:p>
            <a:pPr lvl="1">
              <a:buFont typeface="Arial" panose="020B0604020202020204" pitchFamily="34" charset="0"/>
              <a:buChar char="•"/>
            </a:pPr>
            <a:r>
              <a:rPr lang="en-US" sz="2400" b="1" u="sng" dirty="0" smtClean="0">
                <a:solidFill>
                  <a:srgbClr val="EA7125"/>
                </a:solidFill>
              </a:rPr>
              <a:t>Understand</a:t>
            </a:r>
            <a:r>
              <a:rPr lang="en-US" sz="2400" b="1" u="sng" dirty="0">
                <a:solidFill>
                  <a:srgbClr val="EA7125"/>
                </a:solidFill>
              </a:rPr>
              <a:t>: </a:t>
            </a:r>
            <a:r>
              <a:rPr lang="en-US" sz="2400" dirty="0"/>
              <a:t>This is a human rights issue just like race, gender, and religion</a:t>
            </a:r>
          </a:p>
        </p:txBody>
      </p:sp>
    </p:spTree>
    <p:extLst>
      <p:ext uri="{BB962C8B-B14F-4D97-AF65-F5344CB8AC3E}">
        <p14:creationId xmlns:p14="http://schemas.microsoft.com/office/powerpoint/2010/main" val="29647595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Teams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Don’t over or underestimate risk.</a:t>
            </a:r>
          </a:p>
          <a:p>
            <a:r>
              <a:rPr lang="en-US" dirty="0" smtClean="0"/>
              <a:t>Communication among team members is critical.</a:t>
            </a:r>
          </a:p>
          <a:p>
            <a:r>
              <a:rPr lang="en-US" dirty="0" smtClean="0"/>
              <a:t>Everyone needs to be informed about the risk and any plans for supporting the person.</a:t>
            </a:r>
          </a:p>
          <a:p>
            <a:r>
              <a:rPr lang="en-US" dirty="0" smtClean="0"/>
              <a:t>Consistency in the message to the person</a:t>
            </a:r>
            <a:endParaRPr lang="en-US" dirty="0"/>
          </a:p>
        </p:txBody>
      </p:sp>
    </p:spTree>
    <p:extLst>
      <p:ext uri="{BB962C8B-B14F-4D97-AF65-F5344CB8AC3E}">
        <p14:creationId xmlns:p14="http://schemas.microsoft.com/office/powerpoint/2010/main" val="40694703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252787"/>
            <a:ext cx="7772400" cy="1362075"/>
          </a:xfrm>
        </p:spPr>
        <p:txBody>
          <a:bodyPr/>
          <a:lstStyle/>
          <a:p>
            <a:r>
              <a:rPr lang="en-US" dirty="0" smtClean="0"/>
              <a:t>Community Safety Planning</a:t>
            </a:r>
            <a:endParaRPr lang="en-US" dirty="0"/>
          </a:p>
        </p:txBody>
      </p:sp>
      <p:sp>
        <p:nvSpPr>
          <p:cNvPr id="3" name="Text Placeholder 2"/>
          <p:cNvSpPr>
            <a:spLocks noGrp="1"/>
          </p:cNvSpPr>
          <p:nvPr>
            <p:ph type="body" idx="1"/>
          </p:nvPr>
        </p:nvSpPr>
        <p:spPr>
          <a:xfrm>
            <a:off x="722313" y="1752600"/>
            <a:ext cx="7772400" cy="1500187"/>
          </a:xfrm>
        </p:spPr>
        <p:txBody>
          <a:bodyPr/>
          <a:lstStyle/>
          <a:p>
            <a:r>
              <a:rPr lang="en-US" dirty="0" smtClean="0"/>
              <a:t>Marc Goldman, MS, LPA			      </a:t>
            </a:r>
          </a:p>
          <a:p>
            <a:r>
              <a:rPr lang="en-US" dirty="0" smtClean="0"/>
              <a:t>goldmarc@prodigy.net</a:t>
            </a:r>
            <a:endParaRPr lang="en-US" dirty="0"/>
          </a:p>
        </p:txBody>
      </p:sp>
    </p:spTree>
    <p:extLst>
      <p:ext uri="{BB962C8B-B14F-4D97-AF65-F5344CB8AC3E}">
        <p14:creationId xmlns:p14="http://schemas.microsoft.com/office/powerpoint/2010/main" val="37655143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EA7125"/>
                </a:solidFill>
              </a:rPr>
              <a:t>Assessment Based Safety and Intervention Plan</a:t>
            </a:r>
            <a:endParaRPr lang="en-US" dirty="0">
              <a:solidFill>
                <a:srgbClr val="EA7125"/>
              </a:solidFill>
            </a:endParaRPr>
          </a:p>
        </p:txBody>
      </p:sp>
      <p:sp>
        <p:nvSpPr>
          <p:cNvPr id="3" name="Content Placeholder 2"/>
          <p:cNvSpPr>
            <a:spLocks noGrp="1"/>
          </p:cNvSpPr>
          <p:nvPr>
            <p:ph idx="1"/>
          </p:nvPr>
        </p:nvSpPr>
        <p:spPr>
          <a:xfrm>
            <a:off x="76200" y="1600201"/>
            <a:ext cx="9067800" cy="3505200"/>
          </a:xfrm>
        </p:spPr>
        <p:txBody>
          <a:bodyPr>
            <a:normAutofit fontScale="85000" lnSpcReduction="20000"/>
          </a:bodyPr>
          <a:lstStyle/>
          <a:p>
            <a:r>
              <a:rPr lang="en-US" b="1" dirty="0" smtClean="0"/>
              <a:t>Control social and environmental risk factors  </a:t>
            </a:r>
          </a:p>
          <a:p>
            <a:pPr>
              <a:buNone/>
            </a:pPr>
            <a:r>
              <a:rPr lang="en-US" dirty="0" smtClean="0"/>
              <a:t>        Access to potential victims</a:t>
            </a:r>
          </a:p>
          <a:p>
            <a:pPr>
              <a:buNone/>
            </a:pPr>
            <a:r>
              <a:rPr lang="en-US" dirty="0" smtClean="0"/>
              <a:t>        Access to high risk settings</a:t>
            </a:r>
          </a:p>
          <a:p>
            <a:pPr>
              <a:buNone/>
            </a:pPr>
            <a:r>
              <a:rPr lang="en-US" dirty="0"/>
              <a:t> </a:t>
            </a:r>
            <a:r>
              <a:rPr lang="en-US" dirty="0" smtClean="0"/>
              <a:t>       Access to destabilizers</a:t>
            </a:r>
          </a:p>
          <a:p>
            <a:pPr>
              <a:buNone/>
            </a:pPr>
            <a:r>
              <a:rPr lang="en-US" dirty="0" smtClean="0"/>
              <a:t>        Level of supervision</a:t>
            </a:r>
          </a:p>
          <a:p>
            <a:pPr>
              <a:buNone/>
            </a:pPr>
            <a:endParaRPr lang="en-US" sz="900" dirty="0"/>
          </a:p>
          <a:p>
            <a:r>
              <a:rPr lang="en-US" b="1" dirty="0"/>
              <a:t>Proactive Interventions</a:t>
            </a:r>
            <a:endParaRPr lang="en-US" dirty="0" smtClean="0"/>
          </a:p>
          <a:p>
            <a:pPr marL="0" indent="0">
              <a:buNone/>
            </a:pPr>
            <a:r>
              <a:rPr lang="en-US" dirty="0" smtClean="0"/>
              <a:t>Interventions designed to reduce/eliminate dynamic internal factors; teach adaptive behaviors</a:t>
            </a:r>
          </a:p>
          <a:p>
            <a:endParaRPr lang="en-US" dirty="0"/>
          </a:p>
        </p:txBody>
      </p:sp>
    </p:spTree>
    <p:extLst>
      <p:ext uri="{BB962C8B-B14F-4D97-AF65-F5344CB8AC3E}">
        <p14:creationId xmlns:p14="http://schemas.microsoft.com/office/powerpoint/2010/main" val="41238516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EA7125"/>
                </a:solidFill>
              </a:rPr>
              <a:t>Assessment Based Safety and Intervention Plan </a:t>
            </a:r>
            <a:endParaRPr lang="en-US" dirty="0">
              <a:solidFill>
                <a:srgbClr val="EA7125"/>
              </a:solidFill>
            </a:endParaRPr>
          </a:p>
        </p:txBody>
      </p:sp>
      <p:sp>
        <p:nvSpPr>
          <p:cNvPr id="3" name="Content Placeholder 2"/>
          <p:cNvSpPr>
            <a:spLocks noGrp="1"/>
          </p:cNvSpPr>
          <p:nvPr>
            <p:ph idx="1"/>
          </p:nvPr>
        </p:nvSpPr>
        <p:spPr>
          <a:xfrm>
            <a:off x="457200" y="1600201"/>
            <a:ext cx="8229600" cy="3429000"/>
          </a:xfrm>
        </p:spPr>
        <p:txBody>
          <a:bodyPr>
            <a:normAutofit fontScale="92500" lnSpcReduction="20000"/>
          </a:bodyPr>
          <a:lstStyle/>
          <a:p>
            <a:r>
              <a:rPr lang="en-US" dirty="0" smtClean="0"/>
              <a:t>Establish crisis indicators</a:t>
            </a:r>
          </a:p>
          <a:p>
            <a:pPr>
              <a:buNone/>
            </a:pPr>
            <a:endParaRPr lang="en-US" dirty="0" smtClean="0"/>
          </a:p>
          <a:p>
            <a:r>
              <a:rPr lang="en-US" dirty="0" smtClean="0"/>
              <a:t>Interventions for when crisis indicators are observed </a:t>
            </a:r>
          </a:p>
          <a:p>
            <a:pPr>
              <a:buNone/>
            </a:pPr>
            <a:endParaRPr lang="en-US" dirty="0" smtClean="0"/>
          </a:p>
          <a:p>
            <a:r>
              <a:rPr lang="en-US" dirty="0" smtClean="0"/>
              <a:t>Established clear system response to undesirable behavior and inform the individual</a:t>
            </a:r>
          </a:p>
          <a:p>
            <a:pPr marL="0" indent="0">
              <a:buNone/>
            </a:pPr>
            <a:endParaRPr lang="en-US" dirty="0"/>
          </a:p>
        </p:txBody>
      </p:sp>
    </p:spTree>
    <p:extLst>
      <p:ext uri="{BB962C8B-B14F-4D97-AF65-F5344CB8AC3E}">
        <p14:creationId xmlns:p14="http://schemas.microsoft.com/office/powerpoint/2010/main" val="6924110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ltLang="en-US" b="1" dirty="0">
                <a:solidFill>
                  <a:srgbClr val="EA7125"/>
                </a:solidFill>
              </a:rPr>
              <a:t>Dynamic Variables That Appear Significant</a:t>
            </a:r>
            <a:r>
              <a:rPr lang="en-US" altLang="en-US" b="1" dirty="0"/>
              <a:t/>
            </a:r>
            <a:br>
              <a:rPr lang="en-US" altLang="en-US" b="1" dirty="0"/>
            </a:br>
            <a:endParaRPr lang="en-US" dirty="0"/>
          </a:p>
        </p:txBody>
      </p:sp>
      <p:sp>
        <p:nvSpPr>
          <p:cNvPr id="3" name="Content Placeholder 2"/>
          <p:cNvSpPr>
            <a:spLocks noGrp="1"/>
          </p:cNvSpPr>
          <p:nvPr>
            <p:ph idx="1"/>
          </p:nvPr>
        </p:nvSpPr>
        <p:spPr>
          <a:xfrm>
            <a:off x="0" y="1600200"/>
            <a:ext cx="9067800" cy="4800600"/>
          </a:xfrm>
        </p:spPr>
        <p:txBody>
          <a:bodyPr numCol="2">
            <a:normAutofit fontScale="92500" lnSpcReduction="20000"/>
          </a:bodyPr>
          <a:lstStyle/>
          <a:p>
            <a:r>
              <a:rPr lang="en-US" altLang="en-US" sz="3000" dirty="0"/>
              <a:t>Victim access</a:t>
            </a:r>
          </a:p>
          <a:p>
            <a:r>
              <a:rPr lang="en-US" altLang="en-US" sz="3000" dirty="0"/>
              <a:t>Anger/hostility v Emotional control</a:t>
            </a:r>
          </a:p>
          <a:p>
            <a:r>
              <a:rPr lang="en-US" altLang="en-US" sz="3000" dirty="0"/>
              <a:t>Poor; self care/personal hygiene/domestic activity</a:t>
            </a:r>
          </a:p>
          <a:p>
            <a:r>
              <a:rPr lang="en-US" altLang="en-US" sz="3000" dirty="0"/>
              <a:t>Responsibility/impulsivity</a:t>
            </a:r>
          </a:p>
          <a:p>
            <a:r>
              <a:rPr lang="en-US" altLang="en-US" sz="3000" dirty="0"/>
              <a:t>Positive coping skills</a:t>
            </a:r>
          </a:p>
          <a:p>
            <a:endParaRPr lang="en-US" altLang="en-US" sz="3000" dirty="0" smtClean="0"/>
          </a:p>
          <a:p>
            <a:endParaRPr lang="en-US" altLang="en-US" sz="3000" dirty="0" smtClean="0"/>
          </a:p>
          <a:p>
            <a:endParaRPr lang="en-US" altLang="en-US" sz="3000" dirty="0"/>
          </a:p>
          <a:p>
            <a:r>
              <a:rPr lang="en-US" altLang="en-US" sz="3000" dirty="0" smtClean="0"/>
              <a:t>Insulting</a:t>
            </a:r>
            <a:r>
              <a:rPr lang="en-US" altLang="en-US" sz="3000" dirty="0"/>
              <a:t>, teasing, obnoxious verbal </a:t>
            </a:r>
            <a:r>
              <a:rPr lang="en-US" altLang="en-US" sz="3000" dirty="0" smtClean="0"/>
              <a:t>behavior</a:t>
            </a:r>
          </a:p>
          <a:p>
            <a:r>
              <a:rPr lang="en-US" altLang="en-US" sz="3000" dirty="0" smtClean="0"/>
              <a:t>Compliance </a:t>
            </a:r>
            <a:r>
              <a:rPr lang="en-US" altLang="en-US" sz="3000" dirty="0"/>
              <a:t>with; supervision, treatment</a:t>
            </a:r>
          </a:p>
          <a:p>
            <a:r>
              <a:rPr lang="en-US" altLang="en-US" sz="3000" dirty="0"/>
              <a:t>Cognitive distortions</a:t>
            </a:r>
          </a:p>
          <a:p>
            <a:r>
              <a:rPr lang="en-US" altLang="en-US" sz="3000" dirty="0"/>
              <a:t>Lack of consideration for others</a:t>
            </a:r>
          </a:p>
          <a:p>
            <a:r>
              <a:rPr lang="en-US" altLang="en-US" sz="3000" dirty="0"/>
              <a:t>Substance abuse</a:t>
            </a:r>
          </a:p>
          <a:p>
            <a:pPr lvl="3">
              <a:buNone/>
            </a:pPr>
            <a:endParaRPr lang="en-US" altLang="en-US" sz="1800" b="1" dirty="0"/>
          </a:p>
          <a:p>
            <a:endParaRPr lang="en-US" dirty="0"/>
          </a:p>
        </p:txBody>
      </p:sp>
    </p:spTree>
    <p:extLst>
      <p:ext uri="{BB962C8B-B14F-4D97-AF65-F5344CB8AC3E}">
        <p14:creationId xmlns:p14="http://schemas.microsoft.com/office/powerpoint/2010/main" val="12788532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3024187"/>
            <a:ext cx="8345487" cy="1362075"/>
          </a:xfrm>
        </p:spPr>
        <p:txBody>
          <a:bodyPr>
            <a:normAutofit fontScale="90000"/>
          </a:bodyPr>
          <a:lstStyle/>
          <a:p>
            <a:r>
              <a:rPr lang="en-US" i="1" dirty="0"/>
              <a:t>Developing Sex Offender Protocols</a:t>
            </a:r>
            <a:r>
              <a:rPr lang="en-US" i="1" dirty="0" smtClean="0"/>
              <a:t>: One </a:t>
            </a:r>
            <a:r>
              <a:rPr lang="en-US" i="1" dirty="0"/>
              <a:t>State’s Process</a:t>
            </a:r>
            <a:endParaRPr lang="en-US" dirty="0"/>
          </a:p>
        </p:txBody>
      </p:sp>
      <p:sp>
        <p:nvSpPr>
          <p:cNvPr id="3" name="Text Placeholder 2"/>
          <p:cNvSpPr>
            <a:spLocks noGrp="1"/>
          </p:cNvSpPr>
          <p:nvPr>
            <p:ph type="body" idx="1"/>
          </p:nvPr>
        </p:nvSpPr>
        <p:spPr>
          <a:xfrm>
            <a:off x="722313" y="1524000"/>
            <a:ext cx="7772400" cy="1500187"/>
          </a:xfrm>
        </p:spPr>
        <p:txBody>
          <a:bodyPr/>
          <a:lstStyle/>
          <a:p>
            <a:r>
              <a:rPr lang="en-US" dirty="0"/>
              <a:t>Colleen Mercuri-Johnson, MSW, </a:t>
            </a:r>
            <a:r>
              <a:rPr lang="en-US" dirty="0" smtClean="0"/>
              <a:t>LISW-S, Butler </a:t>
            </a:r>
            <a:r>
              <a:rPr lang="en-US" dirty="0"/>
              <a:t>Co. Board of Developmental </a:t>
            </a:r>
            <a:r>
              <a:rPr lang="en-US" dirty="0" smtClean="0"/>
              <a:t>Disabilities, Hamilton</a:t>
            </a:r>
            <a:r>
              <a:rPr lang="en-US" dirty="0"/>
              <a:t>, Ohio</a:t>
            </a:r>
          </a:p>
        </p:txBody>
      </p:sp>
    </p:spTree>
    <p:extLst>
      <p:ext uri="{BB962C8B-B14F-4D97-AF65-F5344CB8AC3E}">
        <p14:creationId xmlns:p14="http://schemas.microsoft.com/office/powerpoint/2010/main" val="34351388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76200" y="985525"/>
            <a:ext cx="3563112" cy="4272275"/>
          </a:xfrm>
        </p:spPr>
        <p:txBody>
          <a:bodyPr anchor="ctr">
            <a:noAutofit/>
          </a:bodyPr>
          <a:lstStyle/>
          <a:p>
            <a:pPr marL="0" indent="0">
              <a:buNone/>
            </a:pPr>
            <a:r>
              <a:rPr lang="en-US" sz="1600" dirty="0" smtClean="0">
                <a:cs typeface="Arial" panose="020B0604020202020204" pitchFamily="34" charset="0"/>
              </a:rPr>
              <a:t>Zachary Haughawout</a:t>
            </a:r>
            <a:br>
              <a:rPr lang="en-US" sz="1600" dirty="0" smtClean="0">
                <a:cs typeface="Arial" panose="020B0604020202020204" pitchFamily="34" charset="0"/>
              </a:rPr>
            </a:br>
            <a:r>
              <a:rPr lang="en-US" sz="1600" dirty="0" smtClean="0">
                <a:cs typeface="Arial" panose="020B0604020202020204" pitchFamily="34" charset="0"/>
              </a:rPr>
              <a:t>Deputy Director</a:t>
            </a:r>
            <a:br>
              <a:rPr lang="en-US" sz="1600" dirty="0" smtClean="0">
                <a:cs typeface="Arial" panose="020B0604020202020204" pitchFamily="34" charset="0"/>
              </a:rPr>
            </a:br>
            <a:r>
              <a:rPr lang="en-US" sz="1600" dirty="0" smtClean="0">
                <a:cs typeface="Arial" panose="020B0604020202020204" pitchFamily="34" charset="0"/>
              </a:rPr>
              <a:t>Communications and Legislative Affairs</a:t>
            </a:r>
            <a:br>
              <a:rPr lang="en-US" sz="1600" dirty="0" smtClean="0">
                <a:cs typeface="Arial" panose="020B0604020202020204" pitchFamily="34" charset="0"/>
              </a:rPr>
            </a:br>
            <a:r>
              <a:rPr lang="en-US" sz="1600" dirty="0" smtClean="0">
                <a:cs typeface="Arial" panose="020B0604020202020204" pitchFamily="34" charset="0"/>
              </a:rPr>
              <a:t/>
            </a:r>
            <a:br>
              <a:rPr lang="en-US" sz="1600" dirty="0" smtClean="0">
                <a:cs typeface="Arial" panose="020B0604020202020204" pitchFamily="34" charset="0"/>
              </a:rPr>
            </a:br>
            <a:r>
              <a:rPr lang="en-US" sz="1600" dirty="0" smtClean="0">
                <a:cs typeface="Arial" panose="020B0604020202020204" pitchFamily="34" charset="0"/>
              </a:rPr>
              <a:t>Heidi Hughes</a:t>
            </a:r>
            <a:br>
              <a:rPr lang="en-US" sz="1600" dirty="0" smtClean="0">
                <a:cs typeface="Arial" panose="020B0604020202020204" pitchFamily="34" charset="0"/>
              </a:rPr>
            </a:br>
            <a:r>
              <a:rPr lang="en-US" sz="1600" dirty="0" smtClean="0">
                <a:cs typeface="Arial" panose="020B0604020202020204" pitchFamily="34" charset="0"/>
              </a:rPr>
              <a:t>Clinical </a:t>
            </a:r>
            <a:r>
              <a:rPr lang="en-US" sz="1600" dirty="0">
                <a:cs typeface="Arial" panose="020B0604020202020204" pitchFamily="34" charset="0"/>
              </a:rPr>
              <a:t>Services </a:t>
            </a:r>
            <a:r>
              <a:rPr lang="en-US" sz="1600" dirty="0" smtClean="0">
                <a:cs typeface="Arial" panose="020B0604020202020204" pitchFamily="34" charset="0"/>
              </a:rPr>
              <a:t>Supervisor</a:t>
            </a:r>
            <a:br>
              <a:rPr lang="en-US" sz="1600" dirty="0" smtClean="0">
                <a:cs typeface="Arial" panose="020B0604020202020204" pitchFamily="34" charset="0"/>
              </a:rPr>
            </a:br>
            <a:r>
              <a:rPr lang="en-US" sz="1600" dirty="0" smtClean="0">
                <a:cs typeface="Arial" panose="020B0604020202020204" pitchFamily="34" charset="0"/>
              </a:rPr>
              <a:t>Columbus Developmental Center </a:t>
            </a:r>
            <a:br>
              <a:rPr lang="en-US" sz="1600" dirty="0" smtClean="0">
                <a:cs typeface="Arial" panose="020B0604020202020204" pitchFamily="34" charset="0"/>
              </a:rPr>
            </a:br>
            <a:endParaRPr lang="en-US" sz="1600" dirty="0">
              <a:cs typeface="Arial" panose="020B0604020202020204" pitchFamily="34" charset="0"/>
            </a:endParaRPr>
          </a:p>
          <a:p>
            <a:pPr marL="0" indent="0">
              <a:buNone/>
            </a:pPr>
            <a:r>
              <a:rPr lang="en-US" sz="1600" dirty="0" smtClean="0">
                <a:cs typeface="Arial" panose="020B0604020202020204" pitchFamily="34" charset="0"/>
              </a:rPr>
              <a:t>Vicki Jenkins</a:t>
            </a:r>
            <a:r>
              <a:rPr lang="en-US" sz="1600" dirty="0">
                <a:cs typeface="Arial" panose="020B0604020202020204" pitchFamily="34" charset="0"/>
              </a:rPr>
              <a:t/>
            </a:r>
            <a:br>
              <a:rPr lang="en-US" sz="1600" dirty="0">
                <a:cs typeface="Arial" panose="020B0604020202020204" pitchFamily="34" charset="0"/>
              </a:rPr>
            </a:br>
            <a:r>
              <a:rPr lang="en-US" sz="1600" dirty="0" smtClean="0">
                <a:cs typeface="Arial" panose="020B0604020202020204" pitchFamily="34" charset="0"/>
              </a:rPr>
              <a:t>Associate </a:t>
            </a:r>
            <a:r>
              <a:rPr lang="en-US" sz="1600" dirty="0">
                <a:cs typeface="Arial" panose="020B0604020202020204" pitchFamily="34" charset="0"/>
              </a:rPr>
              <a:t>General </a:t>
            </a:r>
            <a:r>
              <a:rPr lang="en-US" sz="1600" dirty="0" smtClean="0">
                <a:cs typeface="Arial" panose="020B0604020202020204" pitchFamily="34" charset="0"/>
              </a:rPr>
              <a:t>Counsel</a:t>
            </a:r>
          </a:p>
          <a:p>
            <a:pPr marL="0" indent="0">
              <a:buNone/>
            </a:pPr>
            <a:r>
              <a:rPr lang="en-US" sz="1600" dirty="0" smtClean="0">
                <a:cs typeface="Arial" panose="020B0604020202020204" pitchFamily="34" charset="0"/>
              </a:rPr>
              <a:t/>
            </a:r>
            <a:br>
              <a:rPr lang="en-US" sz="1600" dirty="0" smtClean="0">
                <a:cs typeface="Arial" panose="020B0604020202020204" pitchFamily="34" charset="0"/>
              </a:rPr>
            </a:br>
            <a:r>
              <a:rPr lang="en-US" sz="1600" dirty="0">
                <a:cs typeface="Arial" panose="020B0604020202020204" pitchFamily="34" charset="0"/>
              </a:rPr>
              <a:t>Connie McLaughlin</a:t>
            </a:r>
            <a:br>
              <a:rPr lang="en-US" sz="1600" dirty="0">
                <a:cs typeface="Arial" panose="020B0604020202020204" pitchFamily="34" charset="0"/>
              </a:rPr>
            </a:br>
            <a:r>
              <a:rPr lang="en-US" sz="1600" dirty="0">
                <a:cs typeface="Arial" panose="020B0604020202020204" pitchFamily="34" charset="0"/>
              </a:rPr>
              <a:t>Regional Manager Supervisor</a:t>
            </a:r>
            <a:br>
              <a:rPr lang="en-US" sz="1600" dirty="0">
                <a:cs typeface="Arial" panose="020B0604020202020204" pitchFamily="34" charset="0"/>
              </a:rPr>
            </a:br>
            <a:r>
              <a:rPr lang="en-US" sz="1600" dirty="0">
                <a:cs typeface="Arial" panose="020B0604020202020204" pitchFamily="34" charset="0"/>
              </a:rPr>
              <a:t>MUI Registry </a:t>
            </a:r>
            <a:r>
              <a:rPr lang="en-US" sz="1600" dirty="0" smtClean="0">
                <a:cs typeface="Arial" panose="020B0604020202020204" pitchFamily="34" charset="0"/>
              </a:rPr>
              <a:t>Unit</a:t>
            </a:r>
            <a:br>
              <a:rPr lang="en-US" sz="1600" dirty="0" smtClean="0">
                <a:cs typeface="Arial" panose="020B0604020202020204" pitchFamily="34" charset="0"/>
              </a:rPr>
            </a:br>
            <a:endParaRPr lang="en-US" sz="1600" dirty="0">
              <a:cs typeface="Arial" panose="020B0604020202020204" pitchFamily="34" charset="0"/>
            </a:endParaRPr>
          </a:p>
          <a:p>
            <a:pPr marL="0" indent="0">
              <a:buNone/>
            </a:pPr>
            <a:r>
              <a:rPr lang="en-US" sz="1600" dirty="0" smtClean="0">
                <a:cs typeface="Arial" panose="020B0604020202020204" pitchFamily="34" charset="0"/>
              </a:rPr>
              <a:t>Scott Phillips</a:t>
            </a:r>
            <a:br>
              <a:rPr lang="en-US" sz="1600" dirty="0" smtClean="0">
                <a:cs typeface="Arial" panose="020B0604020202020204" pitchFamily="34" charset="0"/>
              </a:rPr>
            </a:br>
            <a:r>
              <a:rPr lang="en-US" sz="1600" dirty="0" smtClean="0">
                <a:cs typeface="Arial" panose="020B0604020202020204" pitchFamily="34" charset="0"/>
              </a:rPr>
              <a:t>Assistant Deputy Director</a:t>
            </a:r>
            <a:br>
              <a:rPr lang="en-US" sz="1600" dirty="0" smtClean="0">
                <a:cs typeface="Arial" panose="020B0604020202020204" pitchFamily="34" charset="0"/>
              </a:rPr>
            </a:br>
            <a:r>
              <a:rPr lang="en-US" sz="1600" dirty="0" smtClean="0">
                <a:cs typeface="Arial" panose="020B0604020202020204" pitchFamily="34" charset="0"/>
              </a:rPr>
              <a:t>MUI Registry Unit</a:t>
            </a:r>
            <a:br>
              <a:rPr lang="en-US" sz="1600" dirty="0" smtClean="0">
                <a:cs typeface="Arial" panose="020B0604020202020204" pitchFamily="34" charset="0"/>
              </a:rPr>
            </a:br>
            <a:r>
              <a:rPr lang="en-US" sz="1600" dirty="0" smtClean="0">
                <a:cs typeface="Arial" panose="020B0604020202020204" pitchFamily="34" charset="0"/>
              </a:rPr>
              <a:t/>
            </a:r>
            <a:br>
              <a:rPr lang="en-US" sz="1600" dirty="0" smtClean="0">
                <a:cs typeface="Arial" panose="020B0604020202020204" pitchFamily="34" charset="0"/>
              </a:rPr>
            </a:br>
            <a:endParaRPr lang="en-US" sz="1600" b="1" dirty="0">
              <a:solidFill>
                <a:schemeClr val="tx1">
                  <a:lumMod val="75000"/>
                  <a:lumOff val="25000"/>
                </a:schemeClr>
              </a:solidFill>
              <a:cs typeface="Arial" panose="020B0604020202020204" pitchFamily="34" charset="0"/>
            </a:endParaRPr>
          </a:p>
        </p:txBody>
      </p:sp>
      <p:sp>
        <p:nvSpPr>
          <p:cNvPr id="3" name="Rectangle 2"/>
          <p:cNvSpPr/>
          <p:nvPr/>
        </p:nvSpPr>
        <p:spPr>
          <a:xfrm>
            <a:off x="171701" y="-76200"/>
            <a:ext cx="7315200" cy="646331"/>
          </a:xfrm>
          <a:prstGeom prst="rect">
            <a:avLst/>
          </a:prstGeom>
        </p:spPr>
        <p:txBody>
          <a:bodyPr wrap="square">
            <a:spAutoFit/>
          </a:bodyPr>
          <a:lstStyle/>
          <a:p>
            <a:pPr lvl="0">
              <a:spcBef>
                <a:spcPct val="20000"/>
              </a:spcBef>
              <a:buClr>
                <a:srgbClr val="700017"/>
              </a:buClr>
              <a:buSzPct val="70000"/>
              <a:defRPr/>
            </a:pPr>
            <a:r>
              <a:rPr lang="en-US" sz="3600" b="1" kern="0" dirty="0" smtClean="0">
                <a:solidFill>
                  <a:srgbClr val="000000"/>
                </a:solidFill>
                <a:latin typeface="Trebuchet MS" panose="020B0603020202020204" pitchFamily="34" charset="0"/>
              </a:rPr>
              <a:t>Work Group Members</a:t>
            </a:r>
            <a:endParaRPr lang="en-US" sz="3600" b="1" kern="0" dirty="0">
              <a:solidFill>
                <a:srgbClr val="000000"/>
              </a:solidFill>
              <a:latin typeface="Trebuchet MS" panose="020B0603020202020204" pitchFamily="34" charset="0"/>
            </a:endParaRPr>
          </a:p>
        </p:txBody>
      </p:sp>
      <p:grpSp>
        <p:nvGrpSpPr>
          <p:cNvPr id="2" name="Group 7"/>
          <p:cNvGrpSpPr/>
          <p:nvPr/>
        </p:nvGrpSpPr>
        <p:grpSpPr>
          <a:xfrm>
            <a:off x="6362700" y="152295"/>
            <a:ext cx="3904488" cy="833229"/>
            <a:chOff x="1353312" y="470139"/>
            <a:chExt cx="3904488" cy="833229"/>
          </a:xfrm>
        </p:grpSpPr>
        <p:sp>
          <p:nvSpPr>
            <p:cNvPr id="9" name="TextBox 8"/>
            <p:cNvSpPr txBox="1"/>
            <p:nvPr/>
          </p:nvSpPr>
          <p:spPr>
            <a:xfrm>
              <a:off x="1464013" y="472371"/>
              <a:ext cx="3793787" cy="830997"/>
            </a:xfrm>
            <a:prstGeom prst="rect">
              <a:avLst/>
            </a:prstGeom>
            <a:noFill/>
          </p:spPr>
          <p:txBody>
            <a:bodyPr wrap="square" rtlCol="0">
              <a:spAutoFit/>
            </a:bodyPr>
            <a:lstStyle/>
            <a:p>
              <a:r>
                <a:rPr lang="en-US" sz="2400" b="1" dirty="0" smtClean="0">
                  <a:solidFill>
                    <a:srgbClr val="700017"/>
                  </a:solidFill>
                  <a:latin typeface="Serifa Std 45 Light" pitchFamily="18" charset="0"/>
                </a:rPr>
                <a:t>hio</a:t>
              </a:r>
              <a:r>
                <a:rPr lang="en-US" sz="2400" dirty="0" smtClean="0">
                  <a:solidFill>
                    <a:srgbClr val="700017"/>
                  </a:solidFill>
                  <a:latin typeface="Serifa Std 45 Light" pitchFamily="18" charset="0"/>
                </a:rPr>
                <a:t/>
              </a:r>
              <a:br>
                <a:rPr lang="en-US" sz="2400" dirty="0" smtClean="0">
                  <a:solidFill>
                    <a:srgbClr val="700017"/>
                  </a:solidFill>
                  <a:latin typeface="Serifa Std 45 Light" pitchFamily="18" charset="0"/>
                </a:rPr>
              </a:br>
              <a:endParaRPr lang="en-US" sz="2400" dirty="0">
                <a:solidFill>
                  <a:srgbClr val="700017"/>
                </a:solidFill>
                <a:latin typeface="Serifa Std 45 Light" pitchFamily="18" charset="0"/>
              </a:endParaRPr>
            </a:p>
          </p:txBody>
        </p:sp>
        <p:sp>
          <p:nvSpPr>
            <p:cNvPr id="10" name="TextBox 9"/>
            <p:cNvSpPr txBox="1"/>
            <p:nvPr/>
          </p:nvSpPr>
          <p:spPr>
            <a:xfrm>
              <a:off x="2042944" y="470139"/>
              <a:ext cx="2697804" cy="461665"/>
            </a:xfrm>
            <a:prstGeom prst="rect">
              <a:avLst/>
            </a:prstGeom>
            <a:noFill/>
          </p:spPr>
          <p:txBody>
            <a:bodyPr wrap="square" rtlCol="0">
              <a:spAutoFit/>
            </a:bodyPr>
            <a:lstStyle/>
            <a:p>
              <a:r>
                <a:rPr lang="en-US" sz="1100" dirty="0" smtClean="0">
                  <a:latin typeface="Univers 65 Bold" panose="020B0800000000000000" pitchFamily="34" charset="0"/>
                </a:rPr>
                <a:t>Department of </a:t>
              </a:r>
              <a:br>
                <a:rPr lang="en-US" sz="1100" dirty="0" smtClean="0">
                  <a:latin typeface="Univers 65 Bold" panose="020B0800000000000000" pitchFamily="34" charset="0"/>
                </a:rPr>
              </a:br>
              <a:r>
                <a:rPr lang="en-US" sz="1100" dirty="0" smtClean="0">
                  <a:latin typeface="Univers 65 Bold" panose="020B0800000000000000" pitchFamily="34" charset="0"/>
                </a:rPr>
                <a:t>Developmental Disabilities</a:t>
              </a:r>
              <a:r>
                <a:rPr lang="en-US" sz="1200" dirty="0" smtClean="0">
                  <a:latin typeface="Univers 65 Bold" panose="020B0800000000000000" pitchFamily="34" charset="0"/>
                </a:rPr>
                <a:t> </a:t>
              </a:r>
              <a:endParaRPr lang="en-US" sz="1200" dirty="0">
                <a:latin typeface="Univers 65 Bold" panose="020B0800000000000000" pitchFamily="34" charset="0"/>
              </a:endParaRPr>
            </a:p>
          </p:txBody>
        </p:sp>
        <p:cxnSp>
          <p:nvCxnSpPr>
            <p:cNvPr id="11" name="Straight Connector 10"/>
            <p:cNvCxnSpPr/>
            <p:nvPr/>
          </p:nvCxnSpPr>
          <p:spPr>
            <a:xfrm>
              <a:off x="2073748" y="487794"/>
              <a:ext cx="0" cy="40007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a:spLocks noChangeAspect="1"/>
            </p:cNvSpPr>
            <p:nvPr/>
          </p:nvSpPr>
          <p:spPr>
            <a:xfrm>
              <a:off x="1353312" y="609531"/>
              <a:ext cx="182880" cy="182880"/>
            </a:xfrm>
            <a:prstGeom prst="ellipse">
              <a:avLst/>
            </a:prstGeom>
            <a:noFill/>
            <a:ln>
              <a:solidFill>
                <a:srgbClr val="F200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extBox 13"/>
          <p:cNvSpPr txBox="1"/>
          <p:nvPr/>
        </p:nvSpPr>
        <p:spPr>
          <a:xfrm>
            <a:off x="4114800" y="430411"/>
            <a:ext cx="4495800" cy="276999"/>
          </a:xfrm>
          <a:prstGeom prst="rect">
            <a:avLst/>
          </a:prstGeom>
          <a:noFill/>
        </p:spPr>
        <p:txBody>
          <a:bodyPr wrap="square" rtlCol="0">
            <a:spAutoFit/>
          </a:bodyPr>
          <a:lstStyle/>
          <a:p>
            <a:endParaRPr lang="en-US" sz="1200" dirty="0">
              <a:latin typeface="Arial" panose="020B0604020202020204" pitchFamily="34" charset="0"/>
              <a:cs typeface="Arial" panose="020B0604020202020204" pitchFamily="34" charset="0"/>
            </a:endParaRPr>
          </a:p>
        </p:txBody>
      </p:sp>
      <p:sp>
        <p:nvSpPr>
          <p:cNvPr id="5" name="Rectangle 4"/>
          <p:cNvSpPr/>
          <p:nvPr/>
        </p:nvSpPr>
        <p:spPr>
          <a:xfrm>
            <a:off x="3429000" y="474855"/>
            <a:ext cx="5654959" cy="6494085"/>
          </a:xfrm>
          <a:prstGeom prst="rect">
            <a:avLst/>
          </a:prstGeom>
        </p:spPr>
        <p:txBody>
          <a:bodyPr wrap="square">
            <a:spAutoFit/>
          </a:bodyPr>
          <a:lstStyle/>
          <a:p>
            <a:r>
              <a:rPr lang="en-US" sz="1600" u="sng" dirty="0">
                <a:latin typeface="Trebuchet MS" panose="020B0603020202020204" pitchFamily="34" charset="0"/>
                <a:cs typeface="Arial" panose="020B0604020202020204" pitchFamily="34" charset="0"/>
              </a:rPr>
              <a:t>Partner Organizations</a:t>
            </a:r>
            <a:r>
              <a:rPr lang="en-US" sz="1600" dirty="0">
                <a:latin typeface="Trebuchet MS" panose="020B0603020202020204" pitchFamily="34" charset="0"/>
                <a:cs typeface="Arial" panose="020B0604020202020204" pitchFamily="34" charset="0"/>
              </a:rPr>
              <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Colleen Mercuri Johnson MSW, LISW-S</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Director of Problematic Sexual Behavior Team-Counselor</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Butler County Board of Developmental Disabilities</a:t>
            </a:r>
            <a:br>
              <a:rPr lang="en-US" sz="1600" dirty="0">
                <a:latin typeface="Trebuchet MS" panose="020B0603020202020204" pitchFamily="34" charset="0"/>
                <a:cs typeface="Arial" panose="020B0604020202020204" pitchFamily="34" charset="0"/>
              </a:rPr>
            </a:br>
            <a:endParaRPr lang="en-US" sz="1600" dirty="0">
              <a:latin typeface="Trebuchet MS" panose="020B0603020202020204" pitchFamily="34" charset="0"/>
              <a:cs typeface="Arial" panose="020B0604020202020204" pitchFamily="34" charset="0"/>
            </a:endParaRPr>
          </a:p>
          <a:p>
            <a:r>
              <a:rPr lang="en-US" sz="1600" dirty="0">
                <a:latin typeface="Trebuchet MS" panose="020B0603020202020204" pitchFamily="34" charset="0"/>
                <a:cs typeface="Arial" panose="020B0604020202020204" pitchFamily="34" charset="0"/>
              </a:rPr>
              <a:t>Drew Williams</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Director of Service and Support Administration</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County of Summit Developmental Disabilities Board</a:t>
            </a:r>
            <a:br>
              <a:rPr lang="en-US" sz="1600" dirty="0">
                <a:latin typeface="Trebuchet MS" panose="020B0603020202020204" pitchFamily="34" charset="0"/>
                <a:cs typeface="Arial" panose="020B0604020202020204" pitchFamily="34" charset="0"/>
              </a:rPr>
            </a:br>
            <a:endParaRPr lang="en-US" sz="1600" dirty="0">
              <a:latin typeface="Trebuchet MS" panose="020B0603020202020204" pitchFamily="34" charset="0"/>
              <a:cs typeface="Arial" panose="020B0604020202020204" pitchFamily="34" charset="0"/>
            </a:endParaRPr>
          </a:p>
          <a:p>
            <a:r>
              <a:rPr lang="en-US" sz="1600" dirty="0">
                <a:latin typeface="Trebuchet MS" panose="020B0603020202020204" pitchFamily="34" charset="0"/>
                <a:cs typeface="Arial" panose="020B0604020202020204" pitchFamily="34" charset="0"/>
              </a:rPr>
              <a:t>Janet Keeler Ph.D.</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Forensic Liaison and Behavioral Support Services Supervisor</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Cuyahoga County Board of Developmental Disabilities</a:t>
            </a:r>
            <a:br>
              <a:rPr lang="en-US" sz="1600" dirty="0">
                <a:latin typeface="Trebuchet MS" panose="020B0603020202020204" pitchFamily="34" charset="0"/>
                <a:cs typeface="Arial" panose="020B0604020202020204" pitchFamily="34" charset="0"/>
              </a:rPr>
            </a:br>
            <a:endParaRPr lang="en-US" sz="1600" dirty="0">
              <a:latin typeface="Trebuchet MS" panose="020B0603020202020204" pitchFamily="34" charset="0"/>
              <a:cs typeface="Arial" panose="020B0604020202020204" pitchFamily="34" charset="0"/>
            </a:endParaRPr>
          </a:p>
          <a:p>
            <a:r>
              <a:rPr lang="en-US" sz="1600" dirty="0">
                <a:latin typeface="Trebuchet MS" panose="020B0603020202020204" pitchFamily="34" charset="0"/>
                <a:cs typeface="Arial" panose="020B0604020202020204" pitchFamily="34" charset="0"/>
              </a:rPr>
              <a:t>Gina Kerman</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Director of QA Compliance</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Phoenix Residential</a:t>
            </a:r>
            <a:br>
              <a:rPr lang="en-US" sz="1600" dirty="0">
                <a:latin typeface="Trebuchet MS" panose="020B0603020202020204" pitchFamily="34" charset="0"/>
                <a:cs typeface="Arial" panose="020B0604020202020204" pitchFamily="34" charset="0"/>
              </a:rPr>
            </a:br>
            <a:endParaRPr lang="en-US" sz="1600" dirty="0">
              <a:latin typeface="Trebuchet MS" panose="020B0603020202020204" pitchFamily="34" charset="0"/>
              <a:cs typeface="Arial" panose="020B0604020202020204" pitchFamily="34" charset="0"/>
            </a:endParaRPr>
          </a:p>
          <a:p>
            <a:r>
              <a:rPr lang="en-US" sz="1600" dirty="0" err="1">
                <a:latin typeface="Trebuchet MS" panose="020B0603020202020204" pitchFamily="34" charset="0"/>
                <a:cs typeface="Arial" panose="020B0604020202020204" pitchFamily="34" charset="0"/>
              </a:rPr>
              <a:t>Buffie</a:t>
            </a:r>
            <a:r>
              <a:rPr lang="en-US" sz="1600" dirty="0">
                <a:latin typeface="Trebuchet MS" panose="020B0603020202020204" pitchFamily="34" charset="0"/>
                <a:cs typeface="Arial" panose="020B0604020202020204" pitchFamily="34" charset="0"/>
              </a:rPr>
              <a:t> LaBelle</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Regional Director</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The Mentor Network</a:t>
            </a:r>
            <a:br>
              <a:rPr lang="en-US" sz="1600" dirty="0">
                <a:latin typeface="Trebuchet MS" panose="020B0603020202020204" pitchFamily="34" charset="0"/>
                <a:cs typeface="Arial" panose="020B0604020202020204" pitchFamily="34" charset="0"/>
              </a:rPr>
            </a:br>
            <a:endParaRPr lang="en-US" sz="1600" dirty="0">
              <a:latin typeface="Trebuchet MS" panose="020B0603020202020204" pitchFamily="34" charset="0"/>
              <a:cs typeface="Arial" panose="020B0604020202020204" pitchFamily="34" charset="0"/>
            </a:endParaRPr>
          </a:p>
          <a:p>
            <a:pPr>
              <a:defRPr/>
            </a:pPr>
            <a:r>
              <a:rPr lang="en-US" sz="1600" dirty="0">
                <a:latin typeface="Trebuchet MS" panose="020B0603020202020204" pitchFamily="34" charset="0"/>
                <a:cs typeface="Arial" panose="020B0604020202020204" pitchFamily="34" charset="0"/>
              </a:rPr>
              <a:t>Patricia Hill</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Director of Staff Development and Video Conferencing</a:t>
            </a:r>
            <a:br>
              <a:rPr lang="en-US" sz="1600" dirty="0">
                <a:latin typeface="Trebuchet MS" panose="020B0603020202020204" pitchFamily="34" charset="0"/>
                <a:cs typeface="Arial" panose="020B0604020202020204" pitchFamily="34" charset="0"/>
              </a:rPr>
            </a:br>
            <a:r>
              <a:rPr lang="en-US" sz="1600" dirty="0">
                <a:latin typeface="Trebuchet MS" panose="020B0603020202020204" pitchFamily="34" charset="0"/>
                <a:cs typeface="Arial" panose="020B0604020202020204" pitchFamily="34" charset="0"/>
              </a:rPr>
              <a:t>Alvis House</a:t>
            </a:r>
          </a:p>
          <a:p>
            <a:endParaRPr lang="en-US" sz="1600"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9378191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839200" cy="6477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rebuchet MS" panose="020B0603020202020204" pitchFamily="34" charset="0"/>
            </a:endParaRPr>
          </a:p>
        </p:txBody>
      </p:sp>
      <p:sp>
        <p:nvSpPr>
          <p:cNvPr id="5" name="Rectangle 4"/>
          <p:cNvSpPr/>
          <p:nvPr/>
        </p:nvSpPr>
        <p:spPr>
          <a:xfrm>
            <a:off x="304800" y="381000"/>
            <a:ext cx="8534400" cy="1447800"/>
          </a:xfrm>
          <a:prstGeom prst="rect">
            <a:avLst/>
          </a:prstGeom>
          <a:solidFill>
            <a:srgbClr val="EA7125">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rebuchet MS" panose="020B0603020202020204" pitchFamily="34" charset="0"/>
                <a:cs typeface="Arial" panose="020B0604020202020204" pitchFamily="34" charset="0"/>
              </a:rPr>
              <a:t>		Assessed areas of need</a:t>
            </a:r>
            <a:endParaRPr lang="en-US" sz="2800" b="1" dirty="0">
              <a:solidFill>
                <a:schemeClr val="tx1"/>
              </a:solidFill>
              <a:latin typeface="Trebuchet MS" panose="020B0603020202020204" pitchFamily="34" charset="0"/>
              <a:cs typeface="Arial" panose="020B0604020202020204" pitchFamily="34" charset="0"/>
            </a:endParaRPr>
          </a:p>
        </p:txBody>
      </p:sp>
      <p:sp>
        <p:nvSpPr>
          <p:cNvPr id="7" name="Rectangle 6"/>
          <p:cNvSpPr/>
          <p:nvPr/>
        </p:nvSpPr>
        <p:spPr>
          <a:xfrm>
            <a:off x="304800" y="381000"/>
            <a:ext cx="2362200" cy="6215416"/>
          </a:xfrm>
          <a:prstGeom prst="rect">
            <a:avLst/>
          </a:prstGeom>
          <a:solidFill>
            <a:srgbClr val="EA7125">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b="1" dirty="0" smtClean="0">
              <a:solidFill>
                <a:schemeClr val="tx1"/>
              </a:solidFill>
              <a:latin typeface="Trebuchet MS" panose="020B0603020202020204" pitchFamily="34" charset="0"/>
              <a:cs typeface="Arial" panose="020B0604020202020204" pitchFamily="34" charset="0"/>
            </a:endParaRPr>
          </a:p>
          <a:p>
            <a:endParaRPr lang="en-US" sz="2000" b="1" dirty="0">
              <a:solidFill>
                <a:schemeClr val="tx1"/>
              </a:solidFill>
              <a:latin typeface="Trebuchet MS" panose="020B0603020202020204" pitchFamily="34" charset="0"/>
              <a:cs typeface="Arial" panose="020B0604020202020204" pitchFamily="34" charset="0"/>
            </a:endParaRPr>
          </a:p>
          <a:p>
            <a:endParaRPr lang="en-US" sz="2000" b="1" dirty="0">
              <a:solidFill>
                <a:schemeClr val="tx1"/>
              </a:solidFill>
              <a:latin typeface="Trebuchet MS" panose="020B0603020202020204" pitchFamily="34" charset="0"/>
              <a:cs typeface="Arial" panose="020B0604020202020204" pitchFamily="34" charset="0"/>
            </a:endParaRPr>
          </a:p>
          <a:p>
            <a:r>
              <a:rPr lang="en-US" sz="2000" b="1" dirty="0" smtClean="0">
                <a:solidFill>
                  <a:schemeClr val="tx1"/>
                </a:solidFill>
                <a:latin typeface="Trebuchet MS" panose="020B0603020202020204" pitchFamily="34" charset="0"/>
                <a:cs typeface="Arial" panose="020B0604020202020204" pitchFamily="34" charset="0"/>
              </a:rPr>
              <a:t>Tools</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developed for</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-The individual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-Their SSA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-Their providers </a:t>
            </a:r>
          </a:p>
          <a:p>
            <a:r>
              <a:rPr lang="en-US" sz="2000" b="1" dirty="0" smtClean="0">
                <a:solidFill>
                  <a:schemeClr val="tx1"/>
                </a:solidFill>
                <a:latin typeface="Trebuchet MS" panose="020B0603020202020204" pitchFamily="34" charset="0"/>
                <a:cs typeface="Arial" panose="020B0604020202020204" pitchFamily="34" charset="0"/>
              </a:rPr>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-Members of </a:t>
            </a:r>
            <a:br>
              <a:rPr lang="en-US" sz="2000" b="1" dirty="0" smtClean="0">
                <a:solidFill>
                  <a:schemeClr val="tx1"/>
                </a:solidFill>
                <a:latin typeface="Trebuchet MS" panose="020B0603020202020204" pitchFamily="34" charset="0"/>
                <a:cs typeface="Arial" panose="020B0604020202020204" pitchFamily="34" charset="0"/>
              </a:rPr>
            </a:br>
            <a:r>
              <a:rPr lang="en-US" sz="2000" b="1" dirty="0" smtClean="0">
                <a:solidFill>
                  <a:schemeClr val="tx1"/>
                </a:solidFill>
                <a:latin typeface="Trebuchet MS" panose="020B0603020202020204" pitchFamily="34" charset="0"/>
                <a:cs typeface="Arial" panose="020B0604020202020204" pitchFamily="34" charset="0"/>
              </a:rPr>
              <a:t>          their team </a:t>
            </a:r>
            <a:endParaRPr lang="en-US" sz="2000" b="1" dirty="0">
              <a:solidFill>
                <a:schemeClr val="tx1"/>
              </a:solidFill>
              <a:latin typeface="Trebuchet MS" panose="020B0603020202020204" pitchFamily="34" charset="0"/>
              <a:cs typeface="Arial" panose="020B0604020202020204" pitchFamily="34" charset="0"/>
            </a:endParaRPr>
          </a:p>
        </p:txBody>
      </p:sp>
      <p:sp>
        <p:nvSpPr>
          <p:cNvPr id="8" name="Rectangle 7"/>
          <p:cNvSpPr/>
          <p:nvPr/>
        </p:nvSpPr>
        <p:spPr>
          <a:xfrm>
            <a:off x="304800" y="381000"/>
            <a:ext cx="23622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latin typeface="Trebuchet MS" panose="020B0603020202020204" pitchFamily="34" charset="0"/>
              </a:rPr>
              <a:t>Workgroup</a:t>
            </a:r>
            <a:br>
              <a:rPr lang="en-US" sz="2800" b="1" dirty="0" smtClean="0">
                <a:solidFill>
                  <a:schemeClr val="tx1"/>
                </a:solidFill>
                <a:latin typeface="Trebuchet MS" panose="020B0603020202020204" pitchFamily="34" charset="0"/>
              </a:rPr>
            </a:br>
            <a:r>
              <a:rPr lang="en-US" sz="2800" b="1" dirty="0" smtClean="0">
                <a:solidFill>
                  <a:schemeClr val="tx1"/>
                </a:solidFill>
                <a:latin typeface="Trebuchet MS" panose="020B0603020202020204" pitchFamily="34" charset="0"/>
              </a:rPr>
              <a:t>Focus </a:t>
            </a:r>
            <a:endParaRPr lang="en-US" sz="2800" b="1" dirty="0">
              <a:solidFill>
                <a:schemeClr val="tx1"/>
              </a:solidFill>
              <a:latin typeface="Trebuchet MS" panose="020B0603020202020204" pitchFamily="34" charset="0"/>
            </a:endParaRPr>
          </a:p>
        </p:txBody>
      </p:sp>
      <p:sp>
        <p:nvSpPr>
          <p:cNvPr id="9" name="Rectangle 8"/>
          <p:cNvSpPr/>
          <p:nvPr/>
        </p:nvSpPr>
        <p:spPr>
          <a:xfrm>
            <a:off x="2819400" y="4307693"/>
            <a:ext cx="2971800" cy="22860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rebuchet MS" panose="020B0603020202020204" pitchFamily="34" charset="0"/>
            </a:endParaRPr>
          </a:p>
        </p:txBody>
      </p:sp>
      <p:sp>
        <p:nvSpPr>
          <p:cNvPr id="21" name="Rectangle 20"/>
          <p:cNvSpPr/>
          <p:nvPr/>
        </p:nvSpPr>
        <p:spPr>
          <a:xfrm>
            <a:off x="5867400" y="4310415"/>
            <a:ext cx="2971800" cy="22860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rebuchet MS" panose="020B0603020202020204" pitchFamily="34" charset="0"/>
            </a:endParaRPr>
          </a:p>
        </p:txBody>
      </p:sp>
      <p:sp>
        <p:nvSpPr>
          <p:cNvPr id="23" name="Rectangle 22"/>
          <p:cNvSpPr/>
          <p:nvPr/>
        </p:nvSpPr>
        <p:spPr>
          <a:xfrm>
            <a:off x="5867400" y="1946147"/>
            <a:ext cx="2971800" cy="22860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rebuchet MS" panose="020B0603020202020204" pitchFamily="34" charset="0"/>
            </a:endParaRPr>
          </a:p>
        </p:txBody>
      </p:sp>
      <p:sp>
        <p:nvSpPr>
          <p:cNvPr id="25" name="Rectangle 24"/>
          <p:cNvSpPr/>
          <p:nvPr/>
        </p:nvSpPr>
        <p:spPr>
          <a:xfrm>
            <a:off x="2819400" y="1946146"/>
            <a:ext cx="2971800" cy="22860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rebuchet MS" panose="020B0603020202020204" pitchFamily="34" charset="0"/>
            </a:endParaRPr>
          </a:p>
        </p:txBody>
      </p:sp>
      <p:sp>
        <p:nvSpPr>
          <p:cNvPr id="2" name="TextBox 1"/>
          <p:cNvSpPr txBox="1"/>
          <p:nvPr/>
        </p:nvSpPr>
        <p:spPr>
          <a:xfrm>
            <a:off x="3048000" y="2590800"/>
            <a:ext cx="2675328" cy="830997"/>
          </a:xfrm>
          <a:prstGeom prst="rect">
            <a:avLst/>
          </a:prstGeom>
          <a:noFill/>
        </p:spPr>
        <p:txBody>
          <a:bodyPr wrap="square" rtlCol="0">
            <a:spAutoFit/>
          </a:bodyPr>
          <a:lstStyle/>
          <a:p>
            <a:pPr algn="ctr"/>
            <a:r>
              <a:rPr lang="en-US" sz="2400" b="1" dirty="0" smtClean="0">
                <a:latin typeface="Trebuchet MS" panose="020B0603020202020204" pitchFamily="34" charset="0"/>
              </a:rPr>
              <a:t>Sex Offender  Protocol</a:t>
            </a:r>
            <a:endParaRPr lang="en-US" sz="2400" b="1" dirty="0">
              <a:latin typeface="Trebuchet MS" panose="020B0603020202020204" pitchFamily="34" charset="0"/>
            </a:endParaRPr>
          </a:p>
        </p:txBody>
      </p:sp>
      <p:sp>
        <p:nvSpPr>
          <p:cNvPr id="13" name="TextBox 12"/>
          <p:cNvSpPr txBox="1"/>
          <p:nvPr/>
        </p:nvSpPr>
        <p:spPr>
          <a:xfrm>
            <a:off x="6015636" y="2743199"/>
            <a:ext cx="2675328" cy="830997"/>
          </a:xfrm>
          <a:prstGeom prst="rect">
            <a:avLst/>
          </a:prstGeom>
          <a:noFill/>
        </p:spPr>
        <p:txBody>
          <a:bodyPr wrap="square" rtlCol="0">
            <a:spAutoFit/>
          </a:bodyPr>
          <a:lstStyle/>
          <a:p>
            <a:pPr algn="ctr"/>
            <a:r>
              <a:rPr lang="en-US" sz="2400" b="1" dirty="0" smtClean="0">
                <a:latin typeface="Trebuchet MS" panose="020B0603020202020204" pitchFamily="34" charset="0"/>
              </a:rPr>
              <a:t>Checklist </a:t>
            </a:r>
            <a:br>
              <a:rPr lang="en-US" sz="2400" b="1" dirty="0" smtClean="0">
                <a:latin typeface="Trebuchet MS" panose="020B0603020202020204" pitchFamily="34" charset="0"/>
              </a:rPr>
            </a:br>
            <a:r>
              <a:rPr lang="en-US" sz="2400" b="1" dirty="0" smtClean="0">
                <a:latin typeface="Trebuchet MS" panose="020B0603020202020204" pitchFamily="34" charset="0"/>
              </a:rPr>
              <a:t>Guide</a:t>
            </a:r>
            <a:endParaRPr lang="en-US" sz="2400" b="1" dirty="0">
              <a:latin typeface="Trebuchet MS" panose="020B0603020202020204" pitchFamily="34" charset="0"/>
            </a:endParaRPr>
          </a:p>
        </p:txBody>
      </p:sp>
      <p:sp>
        <p:nvSpPr>
          <p:cNvPr id="14" name="TextBox 13"/>
          <p:cNvSpPr txBox="1"/>
          <p:nvPr/>
        </p:nvSpPr>
        <p:spPr>
          <a:xfrm>
            <a:off x="2967636" y="4876800"/>
            <a:ext cx="2675328" cy="830997"/>
          </a:xfrm>
          <a:prstGeom prst="rect">
            <a:avLst/>
          </a:prstGeom>
          <a:noFill/>
        </p:spPr>
        <p:txBody>
          <a:bodyPr wrap="square" rtlCol="0">
            <a:spAutoFit/>
          </a:bodyPr>
          <a:lstStyle/>
          <a:p>
            <a:pPr algn="ctr"/>
            <a:r>
              <a:rPr lang="en-US" sz="2400" b="1" dirty="0" smtClean="0">
                <a:latin typeface="Trebuchet MS" panose="020B0603020202020204" pitchFamily="34" charset="0"/>
              </a:rPr>
              <a:t>Environmental </a:t>
            </a:r>
            <a:br>
              <a:rPr lang="en-US" sz="2400" b="1" dirty="0" smtClean="0">
                <a:latin typeface="Trebuchet MS" panose="020B0603020202020204" pitchFamily="34" charset="0"/>
              </a:rPr>
            </a:br>
            <a:r>
              <a:rPr lang="en-US" sz="2400" b="1" dirty="0" smtClean="0">
                <a:latin typeface="Trebuchet MS" panose="020B0603020202020204" pitchFamily="34" charset="0"/>
              </a:rPr>
              <a:t>Assessment</a:t>
            </a:r>
            <a:endParaRPr lang="en-US" sz="2400" b="1" dirty="0">
              <a:latin typeface="Trebuchet MS" panose="020B0603020202020204" pitchFamily="34" charset="0"/>
            </a:endParaRPr>
          </a:p>
        </p:txBody>
      </p:sp>
      <p:sp>
        <p:nvSpPr>
          <p:cNvPr id="15" name="TextBox 14"/>
          <p:cNvSpPr txBox="1"/>
          <p:nvPr/>
        </p:nvSpPr>
        <p:spPr>
          <a:xfrm>
            <a:off x="6015636" y="4876800"/>
            <a:ext cx="2675328" cy="1200329"/>
          </a:xfrm>
          <a:prstGeom prst="rect">
            <a:avLst/>
          </a:prstGeom>
          <a:noFill/>
        </p:spPr>
        <p:txBody>
          <a:bodyPr wrap="square" rtlCol="0">
            <a:spAutoFit/>
          </a:bodyPr>
          <a:lstStyle/>
          <a:p>
            <a:pPr algn="ctr"/>
            <a:r>
              <a:rPr lang="en-US" sz="2400" b="1" dirty="0" smtClean="0">
                <a:latin typeface="Trebuchet MS" panose="020B0603020202020204" pitchFamily="34" charset="0"/>
              </a:rPr>
              <a:t>Considerations for Relapse Prevention</a:t>
            </a:r>
            <a:endParaRPr lang="en-US" sz="2400" b="1" dirty="0">
              <a:latin typeface="Trebuchet MS" panose="020B0603020202020204" pitchFamily="34" charset="0"/>
            </a:endParaRPr>
          </a:p>
        </p:txBody>
      </p:sp>
    </p:spTree>
    <p:extLst>
      <p:ext uri="{BB962C8B-B14F-4D97-AF65-F5344CB8AC3E}">
        <p14:creationId xmlns:p14="http://schemas.microsoft.com/office/powerpoint/2010/main" val="574638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35" y="6317316"/>
            <a:ext cx="1721365" cy="448907"/>
          </a:xfrm>
          <a:prstGeom prst="rect">
            <a:avLst/>
          </a:prstGeom>
        </p:spPr>
      </p:pic>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42900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0" y="4953000"/>
            <a:ext cx="2507858" cy="1676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Basic Assumptions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People have their </a:t>
            </a:r>
            <a:r>
              <a:rPr lang="en-US" u="sng" dirty="0" smtClean="0"/>
              <a:t>unique histories </a:t>
            </a:r>
            <a:r>
              <a:rPr lang="en-US" dirty="0" smtClean="0"/>
              <a:t>and understanding which  led to their offense behavior.  </a:t>
            </a:r>
          </a:p>
          <a:p>
            <a:pPr lvl="1"/>
            <a:r>
              <a:rPr lang="en-US" dirty="0" smtClean="0"/>
              <a:t> Not a “one size fits all” approach  </a:t>
            </a:r>
          </a:p>
          <a:p>
            <a:r>
              <a:rPr lang="en-US" dirty="0" smtClean="0"/>
              <a:t>Increased risk means increased scrutiny.</a:t>
            </a:r>
          </a:p>
          <a:p>
            <a:r>
              <a:rPr lang="en-US" dirty="0" smtClean="0"/>
              <a:t>Risks can be mitigated in a community-based setting.</a:t>
            </a:r>
            <a:endParaRPr lang="en-US" dirty="0"/>
          </a:p>
        </p:txBody>
      </p:sp>
    </p:spTree>
    <p:extLst>
      <p:ext uri="{BB962C8B-B14F-4D97-AF65-F5344CB8AC3E}">
        <p14:creationId xmlns:p14="http://schemas.microsoft.com/office/powerpoint/2010/main" val="32118463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725"/>
            <a:ext cx="8229600" cy="1143000"/>
          </a:xfrm>
        </p:spPr>
        <p:txBody>
          <a:bodyPr/>
          <a:lstStyle/>
          <a:p>
            <a:r>
              <a:rPr lang="en-US" dirty="0" smtClean="0"/>
              <a:t>Purpose of the Protocol</a:t>
            </a:r>
            <a:endParaRPr lang="en-US" dirty="0"/>
          </a:p>
        </p:txBody>
      </p:sp>
      <p:sp>
        <p:nvSpPr>
          <p:cNvPr id="3" name="Content Placeholder 2"/>
          <p:cNvSpPr>
            <a:spLocks noGrp="1"/>
          </p:cNvSpPr>
          <p:nvPr>
            <p:ph idx="1"/>
          </p:nvPr>
        </p:nvSpPr>
        <p:spPr>
          <a:xfrm>
            <a:off x="457200" y="731837"/>
            <a:ext cx="8229600" cy="4525963"/>
          </a:xfrm>
        </p:spPr>
        <p:txBody>
          <a:bodyPr>
            <a:normAutofit fontScale="92500" lnSpcReduction="20000"/>
          </a:bodyPr>
          <a:lstStyle/>
          <a:p>
            <a:r>
              <a:rPr lang="en-US" dirty="0" smtClean="0"/>
              <a:t>Better understand the individual.</a:t>
            </a:r>
          </a:p>
          <a:p>
            <a:r>
              <a:rPr lang="en-US" dirty="0" smtClean="0"/>
              <a:t>Develop better service plans for the individual.</a:t>
            </a:r>
          </a:p>
          <a:p>
            <a:pPr lvl="1"/>
            <a:r>
              <a:rPr lang="en-US" dirty="0" smtClean="0"/>
              <a:t>Based on the outcome/recommendations of the assessment</a:t>
            </a:r>
          </a:p>
          <a:p>
            <a:pPr lvl="1"/>
            <a:r>
              <a:rPr lang="en-US" dirty="0" smtClean="0"/>
              <a:t>Include treatment and supervision needs</a:t>
            </a:r>
          </a:p>
          <a:p>
            <a:r>
              <a:rPr lang="en-US" dirty="0" smtClean="0"/>
              <a:t>Encourage collaborations</a:t>
            </a:r>
          </a:p>
          <a:p>
            <a:pPr lvl="1"/>
            <a:r>
              <a:rPr lang="en-US" dirty="0" smtClean="0"/>
              <a:t>probation/parole officer</a:t>
            </a:r>
          </a:p>
          <a:p>
            <a:pPr lvl="1"/>
            <a:r>
              <a:rPr lang="en-US" dirty="0" smtClean="0"/>
              <a:t>CBDD and provider agencies</a:t>
            </a:r>
          </a:p>
          <a:p>
            <a:pPr lvl="1"/>
            <a:r>
              <a:rPr lang="en-US" dirty="0" smtClean="0"/>
              <a:t> treatment provider</a:t>
            </a:r>
          </a:p>
          <a:p>
            <a:pPr lvl="1"/>
            <a:r>
              <a:rPr lang="en-US" dirty="0" smtClean="0"/>
              <a:t> guardian, natural supports, etc.</a:t>
            </a:r>
          </a:p>
          <a:p>
            <a:pPr lvl="1"/>
            <a:endParaRPr lang="en-US" dirty="0" smtClean="0"/>
          </a:p>
          <a:p>
            <a:pPr lvl="1"/>
            <a:endParaRPr lang="en-US" dirty="0"/>
          </a:p>
        </p:txBody>
      </p:sp>
    </p:spTree>
    <p:extLst>
      <p:ext uri="{BB962C8B-B14F-4D97-AF65-F5344CB8AC3E}">
        <p14:creationId xmlns:p14="http://schemas.microsoft.com/office/powerpoint/2010/main" val="33514785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771642"/>
            <a:ext cx="6172200" cy="3680231"/>
          </a:xfrm>
        </p:spPr>
        <p:txBody>
          <a:bodyPr>
            <a:normAutofit/>
          </a:bodyPr>
          <a:lstStyle/>
          <a:p>
            <a:pPr marL="0" indent="0">
              <a:buNone/>
            </a:pPr>
            <a:endParaRPr lang="en-US" dirty="0"/>
          </a:p>
          <a:p>
            <a:endParaRPr lang="en-US" dirty="0"/>
          </a:p>
        </p:txBody>
      </p:sp>
      <p:sp>
        <p:nvSpPr>
          <p:cNvPr id="2" name="Rectangle 1"/>
          <p:cNvSpPr/>
          <p:nvPr/>
        </p:nvSpPr>
        <p:spPr>
          <a:xfrm>
            <a:off x="1257300" y="1771650"/>
            <a:ext cx="6743700" cy="4229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0" y="-34528"/>
            <a:ext cx="9144000" cy="6892527"/>
          </a:xfrm>
          <a:prstGeom prst="rect">
            <a:avLst/>
          </a:prstGeom>
          <a:solidFill>
            <a:schemeClr val="bg1"/>
          </a:solidFill>
          <a:ln>
            <a:noFill/>
          </a:ln>
        </p:spPr>
      </p:pic>
    </p:spTree>
    <p:extLst>
      <p:ext uri="{BB962C8B-B14F-4D97-AF65-F5344CB8AC3E}">
        <p14:creationId xmlns:p14="http://schemas.microsoft.com/office/powerpoint/2010/main" val="3635282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Guidelines for Assessment</a:t>
            </a:r>
            <a:endParaRPr lang="en-US" dirty="0"/>
          </a:p>
        </p:txBody>
      </p:sp>
      <p:sp>
        <p:nvSpPr>
          <p:cNvPr id="3" name="Content Placeholder 2"/>
          <p:cNvSpPr>
            <a:spLocks noGrp="1"/>
          </p:cNvSpPr>
          <p:nvPr>
            <p:ph idx="1"/>
          </p:nvPr>
        </p:nvSpPr>
        <p:spPr>
          <a:xfrm>
            <a:off x="0" y="1096962"/>
            <a:ext cx="9144000" cy="4525963"/>
          </a:xfrm>
        </p:spPr>
        <p:txBody>
          <a:bodyPr/>
          <a:lstStyle/>
          <a:p>
            <a:r>
              <a:rPr lang="en-US" dirty="0" smtClean="0"/>
              <a:t>Sex offender specific assessment </a:t>
            </a:r>
          </a:p>
          <a:p>
            <a:r>
              <a:rPr lang="en-US" dirty="0" smtClean="0"/>
              <a:t>Qualifications of assessor:</a:t>
            </a:r>
          </a:p>
          <a:p>
            <a:pPr lvl="1"/>
            <a:r>
              <a:rPr lang="en-US" dirty="0" smtClean="0"/>
              <a:t>Hold advanced degree in a mental health discipline</a:t>
            </a:r>
          </a:p>
          <a:p>
            <a:pPr lvl="1"/>
            <a:r>
              <a:rPr lang="en-US" dirty="0" smtClean="0"/>
              <a:t>Hold an independent license or are being supervised by an independently licensed person</a:t>
            </a:r>
          </a:p>
          <a:p>
            <a:pPr lvl="1"/>
            <a:r>
              <a:rPr lang="en-US" dirty="0" smtClean="0"/>
              <a:t> experience in evaluating sexual/violent risk in persons with I/DD</a:t>
            </a:r>
            <a:endParaRPr lang="en-US" dirty="0"/>
          </a:p>
        </p:txBody>
      </p:sp>
    </p:spTree>
    <p:extLst>
      <p:ext uri="{BB962C8B-B14F-4D97-AF65-F5344CB8AC3E}">
        <p14:creationId xmlns:p14="http://schemas.microsoft.com/office/powerpoint/2010/main" val="163473232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Preparing  for the assessment</a:t>
            </a:r>
            <a:endParaRPr lang="en-US" dirty="0"/>
          </a:p>
        </p:txBody>
      </p:sp>
      <p:sp>
        <p:nvSpPr>
          <p:cNvPr id="3" name="Content Placeholder 2"/>
          <p:cNvSpPr>
            <a:spLocks noGrp="1"/>
          </p:cNvSpPr>
          <p:nvPr>
            <p:ph idx="1"/>
          </p:nvPr>
        </p:nvSpPr>
        <p:spPr>
          <a:xfrm>
            <a:off x="457200" y="1096962"/>
            <a:ext cx="8229600" cy="4525963"/>
          </a:xfrm>
        </p:spPr>
        <p:txBody>
          <a:bodyPr>
            <a:normAutofit fontScale="92500" lnSpcReduction="20000"/>
          </a:bodyPr>
          <a:lstStyle/>
          <a:p>
            <a:r>
              <a:rPr lang="en-US" dirty="0" smtClean="0"/>
              <a:t>Encourage CBDD to have a list of local assessors on hand</a:t>
            </a:r>
          </a:p>
          <a:p>
            <a:r>
              <a:rPr lang="en-US" dirty="0" smtClean="0"/>
              <a:t>Gather collateral information a head of time</a:t>
            </a:r>
          </a:p>
          <a:p>
            <a:pPr lvl="1"/>
            <a:r>
              <a:rPr lang="en-US" dirty="0" smtClean="0"/>
              <a:t>Residential hx</a:t>
            </a:r>
          </a:p>
          <a:p>
            <a:pPr lvl="1"/>
            <a:r>
              <a:rPr lang="en-US" dirty="0" smtClean="0"/>
              <a:t>Social/medical/treatment hx</a:t>
            </a:r>
          </a:p>
          <a:p>
            <a:pPr lvl="1"/>
            <a:r>
              <a:rPr lang="en-US" dirty="0" smtClean="0"/>
              <a:t>Psychological evaluations</a:t>
            </a:r>
          </a:p>
          <a:p>
            <a:pPr lvl="1"/>
            <a:r>
              <a:rPr lang="en-US" dirty="0" smtClean="0"/>
              <a:t>Current ISP/staffing ratio/ Behavior Support Plan</a:t>
            </a:r>
          </a:p>
          <a:p>
            <a:pPr lvl="1"/>
            <a:r>
              <a:rPr lang="en-US" dirty="0" smtClean="0"/>
              <a:t>Hx of legal involvement</a:t>
            </a:r>
          </a:p>
          <a:p>
            <a:r>
              <a:rPr lang="en-US" dirty="0" smtClean="0"/>
              <a:t>Factor in time of day when scheduling</a:t>
            </a:r>
          </a:p>
          <a:p>
            <a:pPr lvl="1"/>
            <a:r>
              <a:rPr lang="en-US" dirty="0" smtClean="0"/>
              <a:t>Are the better times for the individual to engage</a:t>
            </a:r>
          </a:p>
          <a:p>
            <a:endParaRPr lang="en-US" dirty="0"/>
          </a:p>
        </p:txBody>
      </p:sp>
    </p:spTree>
    <p:extLst>
      <p:ext uri="{BB962C8B-B14F-4D97-AF65-F5344CB8AC3E}">
        <p14:creationId xmlns:p14="http://schemas.microsoft.com/office/powerpoint/2010/main" val="35000971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cont.</a:t>
            </a:r>
            <a:endParaRPr lang="en-US" dirty="0"/>
          </a:p>
        </p:txBody>
      </p:sp>
      <p:sp>
        <p:nvSpPr>
          <p:cNvPr id="3" name="Content Placeholder 2"/>
          <p:cNvSpPr>
            <a:spLocks noGrp="1"/>
          </p:cNvSpPr>
          <p:nvPr>
            <p:ph idx="1"/>
          </p:nvPr>
        </p:nvSpPr>
        <p:spPr>
          <a:xfrm>
            <a:off x="76200" y="1600200"/>
            <a:ext cx="8915400" cy="4525963"/>
          </a:xfrm>
        </p:spPr>
        <p:txBody>
          <a:bodyPr/>
          <a:lstStyle/>
          <a:p>
            <a:r>
              <a:rPr lang="en-US" dirty="0" smtClean="0"/>
              <a:t>Communicate w/ assessor before assessment</a:t>
            </a:r>
          </a:p>
          <a:p>
            <a:pPr lvl="1"/>
            <a:r>
              <a:rPr lang="en-US" dirty="0" smtClean="0"/>
              <a:t>Discuss how recommendations will be utilized in plan development </a:t>
            </a:r>
          </a:p>
          <a:p>
            <a:pPr lvl="2"/>
            <a:r>
              <a:rPr lang="en-US" dirty="0" smtClean="0"/>
              <a:t>staffing/supervision</a:t>
            </a:r>
          </a:p>
          <a:p>
            <a:pPr lvl="2"/>
            <a:r>
              <a:rPr lang="en-US" dirty="0" smtClean="0"/>
              <a:t>residential/day program</a:t>
            </a:r>
          </a:p>
          <a:p>
            <a:pPr lvl="2"/>
            <a:r>
              <a:rPr lang="en-US" dirty="0" smtClean="0"/>
              <a:t>vocational choices</a:t>
            </a:r>
          </a:p>
          <a:p>
            <a:pPr lvl="2"/>
            <a:r>
              <a:rPr lang="en-US" dirty="0" smtClean="0"/>
              <a:t>media,  etc.</a:t>
            </a:r>
            <a:endParaRPr lang="en-US" dirty="0"/>
          </a:p>
        </p:txBody>
      </p:sp>
    </p:spTree>
    <p:extLst>
      <p:ext uri="{BB962C8B-B14F-4D97-AF65-F5344CB8AC3E}">
        <p14:creationId xmlns:p14="http://schemas.microsoft.com/office/powerpoint/2010/main" val="82189099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Service Plan Development</a:t>
            </a:r>
            <a:endParaRPr lang="en-US" dirty="0"/>
          </a:p>
        </p:txBody>
      </p:sp>
      <p:sp>
        <p:nvSpPr>
          <p:cNvPr id="3" name="Content Placeholder 2"/>
          <p:cNvSpPr>
            <a:spLocks noGrp="1"/>
          </p:cNvSpPr>
          <p:nvPr>
            <p:ph idx="1"/>
          </p:nvPr>
        </p:nvSpPr>
        <p:spPr>
          <a:xfrm>
            <a:off x="457200" y="655637"/>
            <a:ext cx="8229600" cy="4525963"/>
          </a:xfrm>
        </p:spPr>
        <p:txBody>
          <a:bodyPr>
            <a:normAutofit lnSpcReduction="10000"/>
          </a:bodyPr>
          <a:lstStyle/>
          <a:p>
            <a:r>
              <a:rPr lang="en-US" u="sng" dirty="0" smtClean="0"/>
              <a:t>Individual is included </a:t>
            </a:r>
            <a:r>
              <a:rPr lang="en-US" dirty="0" smtClean="0"/>
              <a:t>in the development</a:t>
            </a:r>
          </a:p>
          <a:p>
            <a:r>
              <a:rPr lang="en-US" u="sng" dirty="0" smtClean="0"/>
              <a:t>Collaborative effort </a:t>
            </a:r>
            <a:r>
              <a:rPr lang="en-US" dirty="0" smtClean="0"/>
              <a:t>in developing and monitoring  plan is strongly suggested. </a:t>
            </a:r>
          </a:p>
          <a:p>
            <a:r>
              <a:rPr lang="en-US" dirty="0" smtClean="0"/>
              <a:t>Use of </a:t>
            </a:r>
            <a:r>
              <a:rPr lang="en-US" u="sng" dirty="0" smtClean="0"/>
              <a:t>structured reasoning </a:t>
            </a:r>
            <a:r>
              <a:rPr lang="en-US" dirty="0" smtClean="0"/>
              <a:t>based on recommendations from the assessment.</a:t>
            </a:r>
          </a:p>
          <a:p>
            <a:r>
              <a:rPr lang="en-US" u="sng" dirty="0" smtClean="0"/>
              <a:t>Reviewed</a:t>
            </a:r>
            <a:r>
              <a:rPr lang="en-US" dirty="0" smtClean="0"/>
              <a:t> frequently and </a:t>
            </a:r>
            <a:r>
              <a:rPr lang="en-US" u="sng" dirty="0" smtClean="0"/>
              <a:t>updated</a:t>
            </a:r>
            <a:r>
              <a:rPr lang="en-US" dirty="0" smtClean="0"/>
              <a:t> as needed.</a:t>
            </a:r>
          </a:p>
          <a:p>
            <a:r>
              <a:rPr lang="en-US" u="sng" dirty="0" smtClean="0"/>
              <a:t>Fading</a:t>
            </a:r>
            <a:r>
              <a:rPr lang="en-US" dirty="0" smtClean="0"/>
              <a:t> of restrictions should be </a:t>
            </a:r>
            <a:r>
              <a:rPr lang="en-US" u="sng" dirty="0" smtClean="0"/>
              <a:t>slow</a:t>
            </a:r>
            <a:r>
              <a:rPr lang="en-US" dirty="0" smtClean="0"/>
              <a:t> and with </a:t>
            </a:r>
            <a:r>
              <a:rPr lang="en-US" u="sng" dirty="0" smtClean="0"/>
              <a:t>consensus</a:t>
            </a:r>
            <a:r>
              <a:rPr lang="en-US" dirty="0" smtClean="0"/>
              <a:t> of the support team. </a:t>
            </a:r>
          </a:p>
        </p:txBody>
      </p:sp>
    </p:spTree>
    <p:extLst>
      <p:ext uri="{BB962C8B-B14F-4D97-AF65-F5344CB8AC3E}">
        <p14:creationId xmlns:p14="http://schemas.microsoft.com/office/powerpoint/2010/main" val="10095584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fontScale="90000"/>
          </a:bodyPr>
          <a:lstStyle/>
          <a:p>
            <a:r>
              <a:rPr lang="en-US" dirty="0" smtClean="0"/>
              <a:t>Consideration for plan development</a:t>
            </a:r>
            <a:endParaRPr lang="en-US" dirty="0"/>
          </a:p>
        </p:txBody>
      </p:sp>
      <p:sp>
        <p:nvSpPr>
          <p:cNvPr id="3" name="Content Placeholder 2"/>
          <p:cNvSpPr>
            <a:spLocks noGrp="1"/>
          </p:cNvSpPr>
          <p:nvPr>
            <p:ph idx="1"/>
          </p:nvPr>
        </p:nvSpPr>
        <p:spPr>
          <a:xfrm>
            <a:off x="152400" y="715962"/>
            <a:ext cx="8534400" cy="4525963"/>
          </a:xfrm>
        </p:spPr>
        <p:txBody>
          <a:bodyPr>
            <a:normAutofit fontScale="77500" lnSpcReduction="20000"/>
          </a:bodyPr>
          <a:lstStyle/>
          <a:p>
            <a:pPr marL="514350" indent="-514350">
              <a:buFont typeface="+mj-lt"/>
              <a:buAutoNum type="arabicPeriod"/>
            </a:pPr>
            <a:r>
              <a:rPr lang="en-US" dirty="0" smtClean="0"/>
              <a:t>Individual’s level of cooperation with services/supports.</a:t>
            </a:r>
          </a:p>
          <a:p>
            <a:pPr marL="514350" indent="-514350">
              <a:buFont typeface="+mj-lt"/>
              <a:buAutoNum type="arabicPeriod"/>
            </a:pPr>
            <a:r>
              <a:rPr lang="en-US" dirty="0" smtClean="0"/>
              <a:t>Individual’s capacity for independent living.</a:t>
            </a:r>
          </a:p>
          <a:p>
            <a:pPr marL="514350" indent="-514350">
              <a:buFont typeface="+mj-lt"/>
              <a:buAutoNum type="arabicPeriod"/>
            </a:pPr>
            <a:r>
              <a:rPr lang="en-US" dirty="0" smtClean="0"/>
              <a:t>Individual’s legal status e.g. reporting status, probation/parole requirements, etc.. </a:t>
            </a:r>
          </a:p>
          <a:p>
            <a:pPr marL="514350" indent="-514350">
              <a:buFont typeface="+mj-lt"/>
              <a:buAutoNum type="arabicPeriod"/>
            </a:pPr>
            <a:r>
              <a:rPr lang="en-US" dirty="0" smtClean="0"/>
              <a:t>Impact of MH and/or IDD on ability for decision making.</a:t>
            </a:r>
          </a:p>
          <a:p>
            <a:pPr marL="514350" indent="-514350">
              <a:buFont typeface="+mj-lt"/>
              <a:buAutoNum type="arabicPeriod"/>
            </a:pPr>
            <a:r>
              <a:rPr lang="en-US" dirty="0" smtClean="0"/>
              <a:t>Degree of assessed risk associated with environment and activity.</a:t>
            </a:r>
          </a:p>
          <a:p>
            <a:pPr marL="514350" indent="-514350">
              <a:buFont typeface="+mj-lt"/>
              <a:buAutoNum type="arabicPeriod"/>
            </a:pPr>
            <a:r>
              <a:rPr lang="en-US" dirty="0" smtClean="0"/>
              <a:t>Implications of rights restrictions on the individual’s rights.</a:t>
            </a:r>
          </a:p>
          <a:p>
            <a:pPr marL="514350" indent="-514350">
              <a:buFont typeface="+mj-lt"/>
              <a:buAutoNum type="arabicPeriod"/>
            </a:pPr>
            <a:r>
              <a:rPr lang="en-US" dirty="0" smtClean="0"/>
              <a:t>Disclosure: high risk environments lend to more detailed disclosure vs. low risk environments. </a:t>
            </a:r>
            <a:endParaRPr lang="en-US" dirty="0"/>
          </a:p>
        </p:txBody>
      </p:sp>
    </p:spTree>
    <p:extLst>
      <p:ext uri="{BB962C8B-B14F-4D97-AF65-F5344CB8AC3E}">
        <p14:creationId xmlns:p14="http://schemas.microsoft.com/office/powerpoint/2010/main" val="14261593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1143000"/>
          </a:xfrm>
        </p:spPr>
        <p:txBody>
          <a:bodyPr>
            <a:noAutofit/>
          </a:bodyPr>
          <a:lstStyle/>
          <a:p>
            <a:r>
              <a:rPr lang="en-US" sz="4000" dirty="0" smtClean="0"/>
              <a:t>Supervision Guided by Assessment</a:t>
            </a:r>
            <a:endParaRPr lang="en-US" sz="4000" dirty="0"/>
          </a:p>
        </p:txBody>
      </p:sp>
      <p:sp>
        <p:nvSpPr>
          <p:cNvPr id="3" name="Content Placeholder 2"/>
          <p:cNvSpPr>
            <a:spLocks noGrp="1"/>
          </p:cNvSpPr>
          <p:nvPr>
            <p:ph idx="1"/>
          </p:nvPr>
        </p:nvSpPr>
        <p:spPr>
          <a:xfrm>
            <a:off x="0" y="990601"/>
            <a:ext cx="9067800" cy="4191000"/>
          </a:xfrm>
        </p:spPr>
        <p:txBody>
          <a:bodyPr>
            <a:normAutofit fontScale="92500" lnSpcReduction="20000"/>
          </a:bodyPr>
          <a:lstStyle/>
          <a:p>
            <a:r>
              <a:rPr lang="en-US" b="1" dirty="0"/>
              <a:t>Does it comply with court orders?</a:t>
            </a:r>
          </a:p>
          <a:p>
            <a:r>
              <a:rPr lang="en-US" dirty="0" smtClean="0"/>
              <a:t>Intensity may vary with environment depending on protective and risk factors within each.</a:t>
            </a:r>
          </a:p>
          <a:p>
            <a:pPr lvl="1"/>
            <a:r>
              <a:rPr lang="en-US" dirty="0" smtClean="0"/>
              <a:t>Protective = factors which decrease opportunity for re-offense</a:t>
            </a:r>
          </a:p>
          <a:p>
            <a:pPr lvl="1"/>
            <a:r>
              <a:rPr lang="en-US" dirty="0" smtClean="0"/>
              <a:t>Risk = factors with increase opportunity for re-offense</a:t>
            </a:r>
          </a:p>
          <a:p>
            <a:pPr lvl="1"/>
            <a:r>
              <a:rPr lang="en-US" dirty="0" smtClean="0"/>
              <a:t>Both are unique to the person</a:t>
            </a:r>
          </a:p>
          <a:p>
            <a:r>
              <a:rPr lang="en-US" dirty="0" smtClean="0"/>
              <a:t>Look to fade intensity over time as person progresses in treatment and/or demonstrates self management</a:t>
            </a:r>
          </a:p>
          <a:p>
            <a:pPr marL="457200" lvl="1" indent="0">
              <a:buNone/>
            </a:pPr>
            <a:endParaRPr lang="en-US" dirty="0"/>
          </a:p>
        </p:txBody>
      </p:sp>
    </p:spTree>
    <p:extLst>
      <p:ext uri="{BB962C8B-B14F-4D97-AF65-F5344CB8AC3E}">
        <p14:creationId xmlns:p14="http://schemas.microsoft.com/office/powerpoint/2010/main" val="409514371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1143000"/>
          </a:xfrm>
        </p:spPr>
        <p:txBody>
          <a:bodyPr>
            <a:normAutofit/>
          </a:bodyPr>
          <a:lstStyle/>
          <a:p>
            <a:r>
              <a:rPr lang="en-US" dirty="0" smtClean="0"/>
              <a:t>Relapse Prevention Plans</a:t>
            </a:r>
            <a:br>
              <a:rPr lang="en-US" dirty="0" smtClean="0"/>
            </a:br>
            <a:r>
              <a:rPr lang="en-US" sz="1800" dirty="0" smtClean="0"/>
              <a:t>(see doc Considerations for Developing Relapse Prevention Plans. . .)</a:t>
            </a:r>
            <a:endParaRPr lang="en-US" sz="1800" dirty="0"/>
          </a:p>
        </p:txBody>
      </p:sp>
      <p:sp>
        <p:nvSpPr>
          <p:cNvPr id="3" name="Content Placeholder 2"/>
          <p:cNvSpPr>
            <a:spLocks noGrp="1"/>
          </p:cNvSpPr>
          <p:nvPr>
            <p:ph idx="1"/>
          </p:nvPr>
        </p:nvSpPr>
        <p:spPr>
          <a:xfrm>
            <a:off x="76200" y="1249363"/>
            <a:ext cx="8991600" cy="3856038"/>
          </a:xfrm>
        </p:spPr>
        <p:txBody>
          <a:bodyPr>
            <a:normAutofit fontScale="85000" lnSpcReduction="20000"/>
          </a:bodyPr>
          <a:lstStyle/>
          <a:p>
            <a:r>
              <a:rPr lang="en-US" dirty="0"/>
              <a:t>Written </a:t>
            </a:r>
            <a:r>
              <a:rPr lang="en-US" dirty="0" smtClean="0"/>
              <a:t>with and for the person</a:t>
            </a:r>
          </a:p>
          <a:p>
            <a:pPr lvl="1"/>
            <a:r>
              <a:rPr lang="en-US" dirty="0" smtClean="0"/>
              <a:t>Strategies/skills for their use</a:t>
            </a:r>
          </a:p>
          <a:p>
            <a:pPr lvl="2"/>
            <a:r>
              <a:rPr lang="en-US" dirty="0" smtClean="0"/>
              <a:t>Person chooses best fit </a:t>
            </a:r>
          </a:p>
          <a:p>
            <a:pPr lvl="2"/>
            <a:r>
              <a:rPr lang="en-US" dirty="0" smtClean="0"/>
              <a:t>Suggestions may come from others</a:t>
            </a:r>
          </a:p>
          <a:p>
            <a:pPr lvl="1"/>
            <a:r>
              <a:rPr lang="en-US" dirty="0" smtClean="0"/>
              <a:t>Use </a:t>
            </a:r>
            <a:r>
              <a:rPr lang="en-US" dirty="0"/>
              <a:t>clear/direct </a:t>
            </a:r>
            <a:r>
              <a:rPr lang="en-US" dirty="0" smtClean="0"/>
              <a:t>wording/pictures if helpful.</a:t>
            </a:r>
            <a:endParaRPr lang="en-US" dirty="0"/>
          </a:p>
          <a:p>
            <a:pPr lvl="1"/>
            <a:r>
              <a:rPr lang="en-US" dirty="0"/>
              <a:t>Staff have knowledge </a:t>
            </a:r>
            <a:r>
              <a:rPr lang="en-US" dirty="0" smtClean="0"/>
              <a:t>of RP and </a:t>
            </a:r>
            <a:r>
              <a:rPr lang="en-US" dirty="0"/>
              <a:t>support when needed</a:t>
            </a:r>
          </a:p>
          <a:p>
            <a:r>
              <a:rPr lang="en-US" dirty="0" smtClean="0"/>
              <a:t>Based on the person’s unique offending traits. </a:t>
            </a:r>
          </a:p>
          <a:p>
            <a:pPr lvl="1"/>
            <a:r>
              <a:rPr lang="en-US" dirty="0" smtClean="0"/>
              <a:t>Utilize assessment</a:t>
            </a:r>
          </a:p>
          <a:p>
            <a:pPr lvl="1"/>
            <a:r>
              <a:rPr lang="en-US" dirty="0" smtClean="0"/>
              <a:t>Treatment provider (have more info regarding specifics)</a:t>
            </a:r>
          </a:p>
          <a:p>
            <a:r>
              <a:rPr lang="en-US" dirty="0" smtClean="0"/>
              <a:t>Review often, adjust as needed</a:t>
            </a:r>
          </a:p>
          <a:p>
            <a:endParaRPr lang="en-US" dirty="0"/>
          </a:p>
        </p:txBody>
      </p:sp>
    </p:spTree>
    <p:extLst>
      <p:ext uri="{BB962C8B-B14F-4D97-AF65-F5344CB8AC3E}">
        <p14:creationId xmlns:p14="http://schemas.microsoft.com/office/powerpoint/2010/main" val="26657093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067800" cy="1143000"/>
          </a:xfrm>
        </p:spPr>
        <p:txBody>
          <a:bodyPr/>
          <a:lstStyle/>
          <a:p>
            <a:r>
              <a:rPr lang="en-US" dirty="0" smtClean="0"/>
              <a:t>Example from Tx plan </a:t>
            </a:r>
            <a:endParaRPr lang="en-US" dirty="0"/>
          </a:p>
        </p:txBody>
      </p:sp>
      <p:sp>
        <p:nvSpPr>
          <p:cNvPr id="3" name="Content Placeholder 2"/>
          <p:cNvSpPr>
            <a:spLocks noGrp="1"/>
          </p:cNvSpPr>
          <p:nvPr>
            <p:ph idx="1"/>
          </p:nvPr>
        </p:nvSpPr>
        <p:spPr>
          <a:xfrm>
            <a:off x="76200" y="990600"/>
            <a:ext cx="9067800" cy="4525963"/>
          </a:xfrm>
        </p:spPr>
        <p:txBody>
          <a:bodyPr>
            <a:normAutofit/>
          </a:bodyPr>
          <a:lstStyle/>
          <a:p>
            <a:r>
              <a:rPr lang="en-US" b="1" dirty="0"/>
              <a:t>Primary Goals: </a:t>
            </a:r>
            <a:r>
              <a:rPr lang="en-US" dirty="0"/>
              <a:t> “stay out of jail/prison”, “work on my anger”, “feel good” ”have a girlfriend” “get a </a:t>
            </a:r>
            <a:r>
              <a:rPr lang="en-US" dirty="0" smtClean="0"/>
              <a:t>job”</a:t>
            </a:r>
          </a:p>
          <a:p>
            <a:r>
              <a:rPr lang="en-US" b="1" dirty="0" smtClean="0"/>
              <a:t>Strengths</a:t>
            </a:r>
            <a:r>
              <a:rPr lang="en-US" b="1" dirty="0"/>
              <a:t>: </a:t>
            </a:r>
            <a:r>
              <a:rPr lang="en-US" dirty="0"/>
              <a:t>“I’m funny”, “people like me”, “I have my mom”, “I’m good at work</a:t>
            </a:r>
            <a:r>
              <a:rPr lang="en-US" dirty="0" smtClean="0"/>
              <a:t>”</a:t>
            </a:r>
            <a:endParaRPr lang="en-US" dirty="0"/>
          </a:p>
          <a:p>
            <a:r>
              <a:rPr lang="en-US" b="1" dirty="0"/>
              <a:t>Things that get in </a:t>
            </a:r>
            <a:r>
              <a:rPr lang="en-US" b="1" dirty="0" smtClean="0"/>
              <a:t>my way</a:t>
            </a:r>
            <a:r>
              <a:rPr lang="en-US" b="1" dirty="0"/>
              <a:t>: </a:t>
            </a:r>
            <a:r>
              <a:rPr lang="en-US" dirty="0"/>
              <a:t> “My past [criminal]” “sometimes can’t control myself” </a:t>
            </a:r>
            <a:r>
              <a:rPr lang="en-US" b="1" dirty="0"/>
              <a:t> </a:t>
            </a:r>
            <a:r>
              <a:rPr lang="en-US" dirty="0"/>
              <a:t>“I say things that people get mad </a:t>
            </a:r>
            <a:r>
              <a:rPr lang="en-US" dirty="0" smtClean="0"/>
              <a:t>at”</a:t>
            </a:r>
            <a:endParaRPr lang="en-US" dirty="0"/>
          </a:p>
        </p:txBody>
      </p:sp>
    </p:spTree>
    <p:extLst>
      <p:ext uri="{BB962C8B-B14F-4D97-AF65-F5344CB8AC3E}">
        <p14:creationId xmlns:p14="http://schemas.microsoft.com/office/powerpoint/2010/main" val="17094027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220200" cy="1143000"/>
          </a:xfrm>
        </p:spPr>
        <p:txBody>
          <a:bodyPr>
            <a:normAutofit fontScale="90000"/>
          </a:bodyPr>
          <a:lstStyle/>
          <a:p>
            <a:r>
              <a:rPr lang="en-US" dirty="0" smtClean="0"/>
              <a:t>Challenge:</a:t>
            </a:r>
            <a:br>
              <a:rPr lang="en-US" dirty="0" smtClean="0"/>
            </a:br>
            <a:r>
              <a:rPr lang="en-US" dirty="0" smtClean="0"/>
              <a:t>The right to decline services</a:t>
            </a:r>
            <a:endParaRPr lang="en-US" dirty="0"/>
          </a:p>
        </p:txBody>
      </p:sp>
      <p:sp>
        <p:nvSpPr>
          <p:cNvPr id="3" name="Content Placeholder 2"/>
          <p:cNvSpPr>
            <a:spLocks noGrp="1"/>
          </p:cNvSpPr>
          <p:nvPr>
            <p:ph idx="1"/>
          </p:nvPr>
        </p:nvSpPr>
        <p:spPr>
          <a:xfrm>
            <a:off x="-76200" y="1325562"/>
            <a:ext cx="9220200" cy="4525963"/>
          </a:xfrm>
        </p:spPr>
        <p:txBody>
          <a:bodyPr/>
          <a:lstStyle/>
          <a:p>
            <a:r>
              <a:rPr lang="en-US" dirty="0" smtClean="0"/>
              <a:t>Use community control via reporting requirements, probation/parole, local police, courts understanding of IDD supports, etc..</a:t>
            </a:r>
          </a:p>
          <a:p>
            <a:r>
              <a:rPr lang="en-US" dirty="0" smtClean="0"/>
              <a:t>Mandate compliance with notice/reporting requirements </a:t>
            </a:r>
          </a:p>
          <a:p>
            <a:r>
              <a:rPr lang="en-US" dirty="0" smtClean="0"/>
              <a:t>Maximize treatment compliance</a:t>
            </a:r>
          </a:p>
          <a:p>
            <a:r>
              <a:rPr lang="en-US" dirty="0" smtClean="0"/>
              <a:t>Focus on skill development</a:t>
            </a:r>
            <a:endParaRPr lang="en-US" dirty="0"/>
          </a:p>
        </p:txBody>
      </p:sp>
    </p:spTree>
    <p:extLst>
      <p:ext uri="{BB962C8B-B14F-4D97-AF65-F5344CB8AC3E}">
        <p14:creationId xmlns:p14="http://schemas.microsoft.com/office/powerpoint/2010/main" val="37701528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1"/>
            <a:ext cx="7772400" cy="2895599"/>
          </a:xfrm>
        </p:spPr>
        <p:txBody>
          <a:bodyPr/>
          <a:lstStyle/>
          <a:p>
            <a:r>
              <a:rPr lang="en-US" dirty="0" smtClean="0"/>
              <a:t>Thank You for Listening in</a:t>
            </a:r>
            <a:endParaRPr lang="en-US" dirty="0"/>
          </a:p>
        </p:txBody>
      </p:sp>
      <p:sp>
        <p:nvSpPr>
          <p:cNvPr id="5" name="Subtitle 4"/>
          <p:cNvSpPr>
            <a:spLocks noGrp="1"/>
          </p:cNvSpPr>
          <p:nvPr>
            <p:ph type="subTitle" idx="1"/>
          </p:nvPr>
        </p:nvSpPr>
        <p:spPr/>
        <p:txBody>
          <a:bodyPr/>
          <a:lstStyle/>
          <a:p>
            <a:r>
              <a:rPr lang="en-US" dirty="0" smtClean="0"/>
              <a:t>cmercuri@butlerdd.org</a:t>
            </a:r>
            <a:endParaRPr lang="en-US" dirty="0"/>
          </a:p>
        </p:txBody>
      </p:sp>
    </p:spTree>
    <p:extLst>
      <p:ext uri="{BB962C8B-B14F-4D97-AF65-F5344CB8AC3E}">
        <p14:creationId xmlns:p14="http://schemas.microsoft.com/office/powerpoint/2010/main" val="3730729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Points to Remember</a:t>
            </a:r>
            <a:endParaRPr lang="en-US" dirty="0"/>
          </a:p>
        </p:txBody>
      </p:sp>
      <p:sp>
        <p:nvSpPr>
          <p:cNvPr id="3" name="Content Placeholder 2"/>
          <p:cNvSpPr>
            <a:spLocks noGrp="1"/>
          </p:cNvSpPr>
          <p:nvPr>
            <p:ph idx="1"/>
          </p:nvPr>
        </p:nvSpPr>
        <p:spPr>
          <a:xfrm>
            <a:off x="76200" y="914400"/>
            <a:ext cx="8991600" cy="4525963"/>
          </a:xfrm>
        </p:spPr>
        <p:txBody>
          <a:bodyPr>
            <a:normAutofit fontScale="92500" lnSpcReduction="20000"/>
          </a:bodyPr>
          <a:lstStyle/>
          <a:p>
            <a:r>
              <a:rPr lang="en-US" dirty="0" smtClean="0"/>
              <a:t>These are hard issues to discuss, and are rarely as clear-cut as we would like</a:t>
            </a:r>
          </a:p>
          <a:p>
            <a:endParaRPr lang="en-US" dirty="0" smtClean="0"/>
          </a:p>
          <a:p>
            <a:r>
              <a:rPr lang="en-US" dirty="0" smtClean="0"/>
              <a:t>People with disabilities should take responsibility for their actions; likewise society should acknowledge true risk </a:t>
            </a:r>
          </a:p>
          <a:p>
            <a:endParaRPr lang="en-US" dirty="0" smtClean="0"/>
          </a:p>
          <a:p>
            <a:r>
              <a:rPr lang="en-US" dirty="0" smtClean="0"/>
              <a:t>You don’t have to reinvent the wheel around these issues—there are seasoned professionals doing great work.</a:t>
            </a:r>
          </a:p>
        </p:txBody>
      </p:sp>
    </p:spTree>
    <p:extLst>
      <p:ext uri="{BB962C8B-B14F-4D97-AF65-F5344CB8AC3E}">
        <p14:creationId xmlns:p14="http://schemas.microsoft.com/office/powerpoint/2010/main" val="270115410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14587"/>
            <a:ext cx="8839200" cy="1362075"/>
          </a:xfrm>
        </p:spPr>
        <p:txBody>
          <a:bodyPr>
            <a:noAutofit/>
          </a:bodyPr>
          <a:lstStyle/>
          <a:p>
            <a:r>
              <a:rPr lang="en-US" sz="3200" i="1" dirty="0"/>
              <a:t>Specialized Employment Services (SES): </a:t>
            </a:r>
            <a:r>
              <a:rPr lang="en-US" sz="3200" b="0" i="1" cap="none" dirty="0" smtClean="0"/>
              <a:t>Employment program treatment modality and community collaborations identifying and addressing issues within criminal justice and first responder issues</a:t>
            </a:r>
            <a:endParaRPr lang="en-US" sz="3200" b="0" cap="none" dirty="0"/>
          </a:p>
        </p:txBody>
      </p:sp>
      <p:sp>
        <p:nvSpPr>
          <p:cNvPr id="3" name="Text Placeholder 2"/>
          <p:cNvSpPr>
            <a:spLocks noGrp="1"/>
          </p:cNvSpPr>
          <p:nvPr>
            <p:ph type="body" idx="1"/>
          </p:nvPr>
        </p:nvSpPr>
        <p:spPr>
          <a:xfrm>
            <a:off x="228600" y="914400"/>
            <a:ext cx="8266113" cy="1500187"/>
          </a:xfrm>
        </p:spPr>
        <p:txBody>
          <a:bodyPr/>
          <a:lstStyle/>
          <a:p>
            <a:r>
              <a:rPr lang="en-US" dirty="0" smtClean="0"/>
              <a:t>Chris Snell,</a:t>
            </a:r>
            <a:r>
              <a:rPr lang="en-US" dirty="0"/>
              <a:t> Director of </a:t>
            </a:r>
            <a:r>
              <a:rPr lang="en-US" dirty="0" smtClean="0"/>
              <a:t>the TREE program at CLASS</a:t>
            </a:r>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93859"/>
            <a:ext cx="3429000" cy="1041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144" y="451058"/>
            <a:ext cx="3446628" cy="1014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8700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38577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0" y="4953000"/>
            <a:ext cx="2507858" cy="1676400"/>
          </a:xfrm>
          <a:prstGeom prst="rect">
            <a:avLst/>
          </a:prstGeom>
          <a:noFill/>
          <a:ln w="9525">
            <a:noFill/>
            <a:miter lim="800000"/>
            <a:headEnd/>
            <a:tailEnd/>
          </a:ln>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5435" y="6317316"/>
            <a:ext cx="1721365" cy="448907"/>
          </a:xfrm>
          <a:prstGeom prst="rect">
            <a:avLst/>
          </a:prstGeom>
        </p:spPr>
      </p:pic>
      <p:sp>
        <p:nvSpPr>
          <p:cNvPr id="2" name="Title 1"/>
          <p:cNvSpPr>
            <a:spLocks noGrp="1"/>
          </p:cNvSpPr>
          <p:nvPr>
            <p:ph type="ctrTitle"/>
          </p:nvPr>
        </p:nvSpPr>
        <p:spPr>
          <a:xfrm>
            <a:off x="685800" y="838200"/>
            <a:ext cx="7772400" cy="3199245"/>
          </a:xfrm>
        </p:spPr>
        <p:txBody>
          <a:bodyPr>
            <a:normAutofit fontScale="90000"/>
          </a:bodyPr>
          <a:lstStyle/>
          <a:p>
            <a:r>
              <a:rPr lang="en-US" b="1" i="1" dirty="0" smtClean="0"/>
              <a:t>The TREE program at CLASS: </a:t>
            </a:r>
            <a:br>
              <a:rPr lang="en-US" b="1" i="1" dirty="0" smtClean="0"/>
            </a:br>
            <a:r>
              <a:rPr lang="en-US" sz="3600" i="1" dirty="0" smtClean="0"/>
              <a:t>Employment program treatment modality and community collaborations identifying /addressing issues within criminal justice and first responder issues</a:t>
            </a:r>
            <a:endParaRPr lang="en-US" b="1" i="1"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3854719"/>
            <a:ext cx="3429000" cy="1041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9344" y="3911918"/>
            <a:ext cx="3446628" cy="1014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5144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Tree Program Overview</a:t>
            </a:r>
            <a:endParaRPr lang="en-US" dirty="0"/>
          </a:p>
        </p:txBody>
      </p:sp>
      <p:sp>
        <p:nvSpPr>
          <p:cNvPr id="3" name="Content Placeholder 2"/>
          <p:cNvSpPr>
            <a:spLocks noGrp="1"/>
          </p:cNvSpPr>
          <p:nvPr>
            <p:ph idx="1"/>
          </p:nvPr>
        </p:nvSpPr>
        <p:spPr>
          <a:xfrm>
            <a:off x="457200" y="914400"/>
            <a:ext cx="8229600" cy="4525963"/>
          </a:xfrm>
        </p:spPr>
        <p:txBody>
          <a:bodyPr>
            <a:normAutofit fontScale="92500" lnSpcReduction="20000"/>
          </a:bodyPr>
          <a:lstStyle/>
          <a:p>
            <a:r>
              <a:rPr lang="en-US" dirty="0" smtClean="0"/>
              <a:t>Environmental </a:t>
            </a:r>
            <a:r>
              <a:rPr lang="en-US" dirty="0"/>
              <a:t>setting includes 7 “</a:t>
            </a:r>
            <a:r>
              <a:rPr lang="en-US" dirty="0" err="1"/>
              <a:t>homebases</a:t>
            </a:r>
            <a:r>
              <a:rPr lang="en-US" dirty="0"/>
              <a:t>” that are rooms containing clusters of individuals. </a:t>
            </a:r>
            <a:endParaRPr lang="en-US" dirty="0" smtClean="0"/>
          </a:p>
          <a:p>
            <a:r>
              <a:rPr lang="en-US" dirty="0" smtClean="0"/>
              <a:t>Each </a:t>
            </a:r>
            <a:r>
              <a:rPr lang="en-US" dirty="0" err="1"/>
              <a:t>homebase</a:t>
            </a:r>
            <a:r>
              <a:rPr lang="en-US" dirty="0"/>
              <a:t> is populated based on specific needs, supervision, compatibility, and vocational skills. </a:t>
            </a:r>
            <a:endParaRPr lang="en-US" dirty="0" smtClean="0"/>
          </a:p>
          <a:p>
            <a:r>
              <a:rPr lang="en-US" dirty="0" smtClean="0"/>
              <a:t>These </a:t>
            </a:r>
            <a:r>
              <a:rPr lang="en-US" dirty="0" err="1"/>
              <a:t>homebases</a:t>
            </a:r>
            <a:r>
              <a:rPr lang="en-US" dirty="0"/>
              <a:t> are re-clustered at least twice annually to transition individuals to more appropriate areas dependent on their successes and challenges over the previous six months.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855" y="5438984"/>
            <a:ext cx="3674085" cy="1081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16965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385770" y="1219188"/>
            <a:ext cx="5791212" cy="5791212"/>
          </a:xfrm>
          <a:prstGeom prst="rect">
            <a:avLst/>
          </a:prstGeom>
        </p:spPr>
      </p:pic>
      <p:pic>
        <p:nvPicPr>
          <p:cNvPr id="4" name="Picture 5"/>
          <p:cNvPicPr>
            <a:picLocks noChangeAspect="1" noChangeArrowheads="1"/>
          </p:cNvPicPr>
          <p:nvPr/>
        </p:nvPicPr>
        <p:blipFill>
          <a:blip r:embed="rId4" cstate="print"/>
          <a:srcRect/>
          <a:stretch>
            <a:fillRect/>
          </a:stretch>
        </p:blipFill>
        <p:spPr bwMode="auto">
          <a:xfrm>
            <a:off x="304800" y="4953000"/>
            <a:ext cx="2507858" cy="1676400"/>
          </a:xfrm>
          <a:prstGeom prst="rect">
            <a:avLst/>
          </a:prstGeom>
          <a:noFill/>
          <a:ln w="9525">
            <a:noFill/>
            <a:miter lim="800000"/>
            <a:headEnd/>
            <a:tailEnd/>
          </a:ln>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5435" y="6317316"/>
            <a:ext cx="1721365" cy="448907"/>
          </a:xfrm>
          <a:prstGeom prst="rect">
            <a:avLst/>
          </a:prstGeom>
        </p:spPr>
      </p:pic>
      <p:sp>
        <p:nvSpPr>
          <p:cNvPr id="2" name="Title 1"/>
          <p:cNvSpPr>
            <a:spLocks noGrp="1"/>
          </p:cNvSpPr>
          <p:nvPr>
            <p:ph type="ctrTitle"/>
          </p:nvPr>
        </p:nvSpPr>
        <p:spPr>
          <a:xfrm>
            <a:off x="669315" y="0"/>
            <a:ext cx="7772400" cy="5943600"/>
          </a:xfrm>
        </p:spPr>
        <p:txBody>
          <a:bodyPr>
            <a:normAutofit fontScale="90000"/>
          </a:bodyPr>
          <a:lstStyle/>
          <a:p>
            <a:r>
              <a:rPr lang="en-US" b="1" i="1" dirty="0" smtClean="0"/>
              <a:t/>
            </a:r>
            <a:br>
              <a:rPr lang="en-US" b="1" i="1" dirty="0" smtClean="0"/>
            </a:br>
            <a:r>
              <a:rPr lang="en-US" sz="4900" b="1" dirty="0"/>
              <a:t/>
            </a:r>
            <a:br>
              <a:rPr lang="en-US" sz="4900" b="1" dirty="0"/>
            </a:br>
            <a:r>
              <a:rPr lang="en-US" sz="4900" b="1" dirty="0" smtClean="0"/>
              <a:t>Tree Program Best Practices: </a:t>
            </a:r>
            <a:br>
              <a:rPr lang="en-US" sz="4900" b="1" dirty="0" smtClean="0"/>
            </a:br>
            <a:r>
              <a:rPr lang="en-US" sz="4900" b="1" dirty="0" smtClean="0"/>
              <a:t/>
            </a:r>
            <a:br>
              <a:rPr lang="en-US" sz="4900" b="1" dirty="0" smtClean="0"/>
            </a:br>
            <a:r>
              <a:rPr lang="en-US" sz="4900" b="1" dirty="0" smtClean="0"/>
              <a:t>Core Components</a:t>
            </a:r>
            <a:r>
              <a:rPr lang="en-US" sz="4900" b="1" i="1" dirty="0" smtClean="0"/>
              <a:t/>
            </a:r>
            <a:br>
              <a:rPr lang="en-US" sz="4900" b="1" i="1" dirty="0" smtClean="0"/>
            </a:br>
            <a:r>
              <a:rPr lang="en-US" b="1" dirty="0" smtClean="0">
                <a:solidFill>
                  <a:srgbClr val="EA7125"/>
                </a:solidFill>
              </a:rPr>
              <a:t>Assessment</a:t>
            </a:r>
            <a:r>
              <a:rPr lang="en-US" b="1" dirty="0" smtClean="0"/>
              <a:t/>
            </a:r>
            <a:br>
              <a:rPr lang="en-US" b="1" dirty="0" smtClean="0"/>
            </a:br>
            <a:r>
              <a:rPr lang="en-US" b="1" dirty="0" smtClean="0">
                <a:solidFill>
                  <a:srgbClr val="EA7125"/>
                </a:solidFill>
              </a:rPr>
              <a:t>Treatment</a:t>
            </a:r>
            <a:r>
              <a:rPr lang="en-US" b="1" dirty="0" smtClean="0"/>
              <a:t/>
            </a:r>
            <a:br>
              <a:rPr lang="en-US" b="1" dirty="0" smtClean="0"/>
            </a:br>
            <a:r>
              <a:rPr lang="en-US" b="1" dirty="0" smtClean="0">
                <a:solidFill>
                  <a:srgbClr val="EA7125"/>
                </a:solidFill>
              </a:rPr>
              <a:t>Therapeutic</a:t>
            </a:r>
            <a:r>
              <a:rPr lang="en-US" b="1" dirty="0" smtClean="0"/>
              <a:t> </a:t>
            </a:r>
            <a:r>
              <a:rPr lang="en-US" b="1" dirty="0" smtClean="0">
                <a:solidFill>
                  <a:srgbClr val="EA7125"/>
                </a:solidFill>
              </a:rPr>
              <a:t>Work</a:t>
            </a:r>
            <a:r>
              <a:rPr lang="en-US" sz="3600" b="1" dirty="0" smtClean="0"/>
              <a:t/>
            </a:r>
            <a:br>
              <a:rPr lang="en-US" sz="3600" b="1" dirty="0" smtClean="0"/>
            </a:br>
            <a:r>
              <a:rPr lang="en-US" b="1" dirty="0"/>
              <a:t/>
            </a:r>
            <a:br>
              <a:rPr lang="en-US" b="1" dirty="0"/>
            </a:br>
            <a:r>
              <a:rPr lang="en-US" b="1" dirty="0"/>
              <a:t/>
            </a:r>
            <a:br>
              <a:rPr lang="en-US" b="1" dirty="0"/>
            </a:br>
            <a:r>
              <a:rPr lang="en-US" b="1" i="1" dirty="0"/>
              <a:t/>
            </a:r>
            <a:br>
              <a:rPr lang="en-US" b="1" i="1" dirty="0"/>
            </a:br>
            <a:r>
              <a:rPr lang="en-US" b="1" i="1" dirty="0" smtClean="0"/>
              <a:t/>
            </a:r>
            <a:br>
              <a:rPr lang="en-US" b="1" i="1" dirty="0" smtClean="0"/>
            </a:br>
            <a:endParaRPr lang="en-US" b="1" i="1" dirty="0"/>
          </a:p>
        </p:txBody>
      </p:sp>
      <p:pic>
        <p:nvPicPr>
          <p:cNvPr id="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0855" y="5438984"/>
            <a:ext cx="3674085" cy="1081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808253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Tree Program Information and Links </a:t>
            </a:r>
            <a:endParaRPr lang="en-US" dirty="0"/>
          </a:p>
        </p:txBody>
      </p:sp>
      <p:sp>
        <p:nvSpPr>
          <p:cNvPr id="3" name="Content Placeholder 2"/>
          <p:cNvSpPr>
            <a:spLocks noGrp="1"/>
          </p:cNvSpPr>
          <p:nvPr>
            <p:ph idx="1"/>
          </p:nvPr>
        </p:nvSpPr>
        <p:spPr>
          <a:xfrm>
            <a:off x="0" y="1066800"/>
            <a:ext cx="9144000" cy="4525963"/>
          </a:xfrm>
        </p:spPr>
        <p:txBody>
          <a:bodyPr>
            <a:normAutofit fontScale="92500" lnSpcReduction="10000"/>
          </a:bodyPr>
          <a:lstStyle/>
          <a:p>
            <a:pPr marL="0" indent="0">
              <a:buNone/>
            </a:pPr>
            <a:r>
              <a:rPr lang="en-US" dirty="0">
                <a:hlinkClick r:id="rId2"/>
              </a:rPr>
              <a:t>http://</a:t>
            </a:r>
            <a:r>
              <a:rPr lang="en-US" dirty="0" smtClean="0">
                <a:hlinkClick r:id="rId2"/>
              </a:rPr>
              <a:t>www.classinc.org/TREE-webinar-landing-page.html</a:t>
            </a:r>
            <a:endParaRPr lang="en-US" dirty="0" smtClean="0"/>
          </a:p>
          <a:p>
            <a:r>
              <a:rPr lang="en-US" dirty="0" smtClean="0"/>
              <a:t>Sign </a:t>
            </a:r>
            <a:r>
              <a:rPr lang="en-US" dirty="0"/>
              <a:t>up if you are interested in joining our mailing list and password-protected members page, where we provide in-depth information on the population we support and the service delivery strategies we </a:t>
            </a:r>
            <a:r>
              <a:rPr lang="en-US" dirty="0" smtClean="0"/>
              <a:t>employ.</a:t>
            </a:r>
          </a:p>
          <a:p>
            <a:r>
              <a:rPr lang="en-US" dirty="0" smtClean="0"/>
              <a:t>For </a:t>
            </a:r>
            <a:r>
              <a:rPr lang="en-US" dirty="0"/>
              <a:t>more information contact Chris Snell at </a:t>
            </a:r>
            <a:r>
              <a:rPr lang="en-US" dirty="0">
                <a:hlinkClick r:id="rId3"/>
              </a:rPr>
              <a:t>csnell@classinc.org</a:t>
            </a:r>
            <a:r>
              <a:rPr lang="en-US" dirty="0"/>
              <a:t/>
            </a:r>
            <a:br>
              <a:rPr lang="en-US" dirty="0"/>
            </a:br>
            <a:endParaRPr lang="en-US"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0855" y="5438984"/>
            <a:ext cx="3674085" cy="1081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08863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643187"/>
            <a:ext cx="7772400" cy="1362075"/>
          </a:xfrm>
        </p:spPr>
        <p:txBody>
          <a:bodyPr>
            <a:normAutofit fontScale="90000"/>
          </a:bodyPr>
          <a:lstStyle/>
          <a:p>
            <a:r>
              <a:rPr lang="en-US" dirty="0"/>
              <a:t>REPRESENTING PEOPLE WITH MENTAL ILLNESS AND INTELLECTUAL/DEVELOPMENTAL DISABILITIES </a:t>
            </a:r>
          </a:p>
        </p:txBody>
      </p:sp>
      <p:sp>
        <p:nvSpPr>
          <p:cNvPr id="3" name="Text Placeholder 2"/>
          <p:cNvSpPr>
            <a:spLocks noGrp="1"/>
          </p:cNvSpPr>
          <p:nvPr>
            <p:ph type="body" idx="1"/>
          </p:nvPr>
        </p:nvSpPr>
        <p:spPr>
          <a:xfrm>
            <a:off x="722313" y="1143000"/>
            <a:ext cx="7772400" cy="1500187"/>
          </a:xfrm>
        </p:spPr>
        <p:txBody>
          <a:bodyPr/>
          <a:lstStyle/>
          <a:p>
            <a:r>
              <a:rPr lang="en-US" dirty="0" smtClean="0"/>
              <a:t>Elizabeth Kelley, </a:t>
            </a:r>
            <a:r>
              <a:rPr lang="en-US" dirty="0" smtClean="0"/>
              <a:t>Crimina</a:t>
            </a:r>
            <a:r>
              <a:rPr lang="en-US" dirty="0" smtClean="0"/>
              <a:t>l Defense Attorney</a:t>
            </a: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5253" y="381000"/>
            <a:ext cx="1841547" cy="1760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http://uwcpsl.files.wordpress.com/2013/12/nacdl.png?w=8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1" y="43053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2113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255083"/>
            <a:ext cx="6629400" cy="4602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Mitigation</a:t>
            </a:r>
            <a:endParaRPr lang="en-US" dirty="0"/>
          </a:p>
        </p:txBody>
      </p:sp>
      <p:sp>
        <p:nvSpPr>
          <p:cNvPr id="3" name="Content Placeholder 2"/>
          <p:cNvSpPr>
            <a:spLocks noGrp="1"/>
          </p:cNvSpPr>
          <p:nvPr>
            <p:ph idx="1"/>
          </p:nvPr>
        </p:nvSpPr>
        <p:spPr>
          <a:xfrm>
            <a:off x="0" y="1295400"/>
            <a:ext cx="9144000" cy="959683"/>
          </a:xfrm>
          <a:solidFill>
            <a:schemeClr val="bg1"/>
          </a:solidFill>
        </p:spPr>
        <p:txBody>
          <a:bodyPr>
            <a:normAutofit fontScale="92500"/>
          </a:bodyPr>
          <a:lstStyle/>
          <a:p>
            <a:pPr marL="0" indent="0">
              <a:buNone/>
            </a:pPr>
            <a:r>
              <a:rPr lang="en-US" dirty="0" smtClean="0"/>
              <a:t>If </a:t>
            </a:r>
            <a:r>
              <a:rPr lang="en-US" dirty="0"/>
              <a:t>requesting an intermediate sanction, </a:t>
            </a:r>
            <a:r>
              <a:rPr lang="en-US" dirty="0" smtClean="0"/>
              <a:t>have </a:t>
            </a:r>
            <a:r>
              <a:rPr lang="en-US" dirty="0"/>
              <a:t>a </a:t>
            </a:r>
            <a:r>
              <a:rPr lang="en-US" dirty="0" smtClean="0"/>
              <a:t>plan. </a:t>
            </a:r>
            <a:endParaRPr lang="en-US" b="1" dirty="0"/>
          </a:p>
        </p:txBody>
      </p:sp>
      <p:sp>
        <p:nvSpPr>
          <p:cNvPr id="6" name="Footer Placeholder 6"/>
          <p:cNvSpPr>
            <a:spLocks noGrp="1"/>
          </p:cNvSpPr>
          <p:nvPr>
            <p:ph type="ftr" sz="quarter" idx="11"/>
          </p:nvPr>
        </p:nvSpPr>
        <p:spPr>
          <a:xfrm>
            <a:off x="2819400" y="6324600"/>
            <a:ext cx="6705600" cy="449531"/>
          </a:xfrm>
        </p:spPr>
        <p:txBody>
          <a:bodyPr/>
          <a:lstStyle/>
          <a:p>
            <a:endParaRPr lang="en-US" dirty="0" smtClean="0"/>
          </a:p>
          <a:p>
            <a:endParaRPr lang="en-US" dirty="0"/>
          </a:p>
          <a:p>
            <a:r>
              <a:rPr lang="en-US" dirty="0" smtClean="0"/>
              <a:t>		ElizabethKelleyLaw.com </a:t>
            </a:r>
            <a:r>
              <a:rPr lang="en-US" dirty="0"/>
              <a:t>| ZealousAdvocacy@aol.com</a:t>
            </a:r>
          </a:p>
          <a:p>
            <a:endParaRPr lang="en-US" dirty="0"/>
          </a:p>
        </p:txBody>
      </p:sp>
    </p:spTree>
    <p:extLst>
      <p:ext uri="{BB962C8B-B14F-4D97-AF65-F5344CB8AC3E}">
        <p14:creationId xmlns:p14="http://schemas.microsoft.com/office/powerpoint/2010/main" val="316807835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65435" y="6317316"/>
            <a:ext cx="1721365" cy="44890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t>Questions?</a:t>
            </a:r>
            <a:endParaRPr lang="en-US" dirty="0"/>
          </a:p>
        </p:txBody>
      </p:sp>
      <p:sp>
        <p:nvSpPr>
          <p:cNvPr id="7" name="Content Placeholder 2"/>
          <p:cNvSpPr>
            <a:spLocks noGrp="1"/>
          </p:cNvSpPr>
          <p:nvPr>
            <p:ph idx="1"/>
          </p:nvPr>
        </p:nvSpPr>
        <p:spPr>
          <a:xfrm>
            <a:off x="76200" y="838200"/>
            <a:ext cx="8915400" cy="5562600"/>
          </a:xfrm>
        </p:spPr>
        <p:txBody>
          <a:bodyPr>
            <a:normAutofit fontScale="92500"/>
          </a:bodyPr>
          <a:lstStyle/>
          <a:p>
            <a:r>
              <a:rPr lang="en-US" sz="2600" dirty="0" smtClean="0"/>
              <a:t>Register </a:t>
            </a:r>
            <a:r>
              <a:rPr lang="en-US" sz="2600" dirty="0" smtClean="0">
                <a:hlinkClick r:id="rId4"/>
              </a:rPr>
              <a:t>here</a:t>
            </a:r>
            <a:r>
              <a:rPr lang="en-US" sz="2600" dirty="0" smtClean="0"/>
              <a:t> for the next webinar on </a:t>
            </a:r>
            <a:r>
              <a:rPr lang="en-US" sz="2600" dirty="0" smtClean="0">
                <a:solidFill>
                  <a:srgbClr val="EA7125"/>
                </a:solidFill>
                <a:effectLst>
                  <a:outerShdw blurRad="38100" dist="38100" dir="2700000" algn="tl">
                    <a:srgbClr val="000000">
                      <a:alpha val="43137"/>
                    </a:srgbClr>
                  </a:outerShdw>
                </a:effectLst>
              </a:rPr>
              <a:t>September 30</a:t>
            </a:r>
            <a:r>
              <a:rPr lang="en-US" sz="2600" baseline="30000" dirty="0" smtClean="0">
                <a:solidFill>
                  <a:srgbClr val="EA7125"/>
                </a:solidFill>
                <a:effectLst>
                  <a:outerShdw blurRad="38100" dist="38100" dir="2700000" algn="tl">
                    <a:srgbClr val="000000">
                      <a:alpha val="43137"/>
                    </a:srgbClr>
                  </a:outerShdw>
                </a:effectLst>
              </a:rPr>
              <a:t>th</a:t>
            </a:r>
            <a:r>
              <a:rPr lang="en-US" sz="2600" dirty="0" smtClean="0">
                <a:solidFill>
                  <a:srgbClr val="EA7125"/>
                </a:solidFill>
                <a:effectLst>
                  <a:outerShdw blurRad="38100" dist="38100" dir="2700000" algn="tl">
                    <a:srgbClr val="000000">
                      <a:alpha val="43137"/>
                    </a:srgbClr>
                  </a:outerShdw>
                </a:effectLst>
              </a:rPr>
              <a:t>, Justice Involved Youth with I/DD </a:t>
            </a:r>
          </a:p>
          <a:p>
            <a:r>
              <a:rPr lang="en-US" sz="2600" dirty="0" smtClean="0"/>
              <a:t>Sign up to receive email alerts, use I&amp;R/TA service, and refer others</a:t>
            </a:r>
          </a:p>
          <a:p>
            <a:pPr marL="0" indent="0">
              <a:buNone/>
            </a:pPr>
            <a:endParaRPr lang="en-US" sz="2600" dirty="0" smtClean="0"/>
          </a:p>
          <a:p>
            <a:r>
              <a:rPr lang="en-US" sz="3600" b="1" dirty="0" smtClean="0"/>
              <a:t>Download the paper </a:t>
            </a:r>
            <a:r>
              <a:rPr lang="en-US" sz="3600" b="1" dirty="0" smtClean="0">
                <a:solidFill>
                  <a:srgbClr val="EA7125"/>
                </a:solidFill>
                <a:effectLst>
                  <a:outerShdw blurRad="38100" dist="38100" dir="2700000" algn="tl">
                    <a:srgbClr val="000000">
                      <a:alpha val="43137"/>
                    </a:srgbClr>
                  </a:outerShdw>
                </a:effectLst>
              </a:rPr>
              <a:t>Sex Offenders with Intellectual/Developmental Disabilities: A Call to Action for Criminal Justice Professionals </a:t>
            </a:r>
            <a:r>
              <a:rPr lang="en-US" sz="3600" b="1" dirty="0" smtClean="0"/>
              <a:t>at </a:t>
            </a:r>
            <a:r>
              <a:rPr lang="en-US" sz="3600" b="1" dirty="0" smtClean="0">
                <a:hlinkClick r:id="rId5"/>
              </a:rPr>
              <a:t>www.thearc.org/NCCJD</a:t>
            </a:r>
            <a:endParaRPr lang="en-US" sz="3600" b="1" dirty="0" smtClean="0"/>
          </a:p>
          <a:p>
            <a:pPr algn="r">
              <a:buNone/>
            </a:pPr>
            <a:endParaRPr lang="en-US" sz="2400" b="1" dirty="0" smtClean="0">
              <a:solidFill>
                <a:srgbClr val="EA7125"/>
              </a:solidFill>
              <a:effectLst>
                <a:outerShdw blurRad="38100" dist="38100" dir="2700000" algn="tl">
                  <a:srgbClr val="000000">
                    <a:alpha val="43137"/>
                  </a:srgbClr>
                </a:outerShdw>
              </a:effectLst>
            </a:endParaRPr>
          </a:p>
          <a:p>
            <a:pPr algn="r">
              <a:buNone/>
            </a:pPr>
            <a:r>
              <a:rPr lang="en-US" sz="2400" b="1" dirty="0" smtClean="0">
                <a:solidFill>
                  <a:srgbClr val="EA7125"/>
                </a:solidFill>
                <a:effectLst>
                  <a:outerShdw blurRad="38100" dist="38100" dir="2700000" algn="tl">
                    <a:srgbClr val="000000">
                      <a:alpha val="43137"/>
                    </a:srgbClr>
                  </a:outerShdw>
                </a:effectLst>
              </a:rPr>
              <a:t>Contact us at:</a:t>
            </a:r>
          </a:p>
          <a:p>
            <a:pPr algn="r">
              <a:buNone/>
            </a:pPr>
            <a:r>
              <a:rPr lang="en-US" sz="2400" u="sng" dirty="0" smtClean="0">
                <a:solidFill>
                  <a:srgbClr val="44697D"/>
                </a:solidFill>
                <a:hlinkClick r:id="rId6"/>
              </a:rPr>
              <a:t>NCCJDinfo@thearc.org</a:t>
            </a:r>
            <a:r>
              <a:rPr lang="en-US" sz="2400" u="sng" dirty="0" smtClean="0"/>
              <a:t> </a:t>
            </a:r>
            <a:endParaRPr lang="en-US" sz="2400" dirty="0" smtClean="0"/>
          </a:p>
        </p:txBody>
      </p:sp>
    </p:spTree>
    <p:extLst>
      <p:ext uri="{BB962C8B-B14F-4D97-AF65-F5344CB8AC3E}">
        <p14:creationId xmlns:p14="http://schemas.microsoft.com/office/powerpoint/2010/main" val="1143763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024187"/>
            <a:ext cx="7772400" cy="1362075"/>
          </a:xfrm>
        </p:spPr>
        <p:txBody>
          <a:bodyPr/>
          <a:lstStyle/>
          <a:p>
            <a:r>
              <a:rPr lang="en-US" dirty="0" smtClean="0"/>
              <a:t>Stories from the System</a:t>
            </a:r>
            <a:endParaRPr lang="en-US" dirty="0"/>
          </a:p>
        </p:txBody>
      </p:sp>
      <p:sp>
        <p:nvSpPr>
          <p:cNvPr id="3" name="Text Placeholder 2"/>
          <p:cNvSpPr>
            <a:spLocks noGrp="1"/>
          </p:cNvSpPr>
          <p:nvPr>
            <p:ph type="body" idx="1"/>
          </p:nvPr>
        </p:nvSpPr>
        <p:spPr>
          <a:xfrm>
            <a:off x="722313" y="1524000"/>
            <a:ext cx="7772400" cy="1500187"/>
          </a:xfrm>
        </p:spPr>
        <p:txBody>
          <a:bodyPr/>
          <a:lstStyle/>
          <a:p>
            <a:r>
              <a:rPr lang="en-US" dirty="0" smtClean="0"/>
              <a:t>Blake </a:t>
            </a:r>
            <a:endParaRPr lang="en-US" dirty="0"/>
          </a:p>
        </p:txBody>
      </p:sp>
    </p:spTree>
    <p:extLst>
      <p:ext uri="{BB962C8B-B14F-4D97-AF65-F5344CB8AC3E}">
        <p14:creationId xmlns:p14="http://schemas.microsoft.com/office/powerpoint/2010/main" val="2366988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How this has affected Blake</a:t>
            </a:r>
            <a:endParaRPr lang="en-US" dirty="0"/>
          </a:p>
        </p:txBody>
      </p:sp>
      <p:sp>
        <p:nvSpPr>
          <p:cNvPr id="3" name="Content Placeholder 2"/>
          <p:cNvSpPr>
            <a:spLocks noGrp="1"/>
          </p:cNvSpPr>
          <p:nvPr>
            <p:ph idx="1"/>
          </p:nvPr>
        </p:nvSpPr>
        <p:spPr>
          <a:xfrm>
            <a:off x="-17417" y="609600"/>
            <a:ext cx="4818017" cy="4800600"/>
          </a:xfrm>
        </p:spPr>
        <p:txBody>
          <a:bodyPr numCol="1">
            <a:normAutofit/>
          </a:bodyPr>
          <a:lstStyle/>
          <a:p>
            <a:r>
              <a:rPr lang="en-US" sz="2000" dirty="0" smtClean="0"/>
              <a:t>Bullying, people check the internet and harass me.</a:t>
            </a:r>
          </a:p>
          <a:p>
            <a:pPr lvl="1"/>
            <a:r>
              <a:rPr lang="en-US" sz="2000" dirty="0" smtClean="0"/>
              <a:t>Treated as an outcast</a:t>
            </a:r>
          </a:p>
          <a:p>
            <a:r>
              <a:rPr lang="en-US" sz="2000" dirty="0" smtClean="0"/>
              <a:t>Fear of the police, fear of going back to jail for any minor issue</a:t>
            </a:r>
          </a:p>
          <a:p>
            <a:r>
              <a:rPr lang="en-US" sz="2000" dirty="0" smtClean="0"/>
              <a:t>Don’t trust anybody, </a:t>
            </a:r>
          </a:p>
          <a:p>
            <a:r>
              <a:rPr lang="en-US" sz="2000" dirty="0" smtClean="0"/>
              <a:t>Fear of driving in that town where the incident occurred</a:t>
            </a:r>
          </a:p>
          <a:p>
            <a:pPr marL="285750" indent="-285750"/>
            <a:r>
              <a:rPr lang="en-US" sz="2000" dirty="0"/>
              <a:t>Limited where I can live</a:t>
            </a:r>
          </a:p>
          <a:p>
            <a:pPr lvl="1">
              <a:buFont typeface="Arial" panose="020B0604020202020204" pitchFamily="34" charset="0"/>
              <a:buChar char="•"/>
            </a:pPr>
            <a:r>
              <a:rPr lang="en-US" sz="2000" dirty="0"/>
              <a:t>Housing opportunities - discriminated/not allowed</a:t>
            </a:r>
          </a:p>
          <a:p>
            <a:pPr lvl="1">
              <a:buFont typeface="Arial" panose="020B0604020202020204" pitchFamily="34" charset="0"/>
              <a:buChar char="•"/>
            </a:pPr>
            <a:r>
              <a:rPr lang="en-US" sz="2000" dirty="0"/>
              <a:t>Unable to live in disability  support housing.</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lvl="1"/>
            <a:endParaRPr lang="en-US" dirty="0" smtClean="0"/>
          </a:p>
        </p:txBody>
      </p:sp>
      <p:sp>
        <p:nvSpPr>
          <p:cNvPr id="4" name="Rectangle 3"/>
          <p:cNvSpPr/>
          <p:nvPr/>
        </p:nvSpPr>
        <p:spPr>
          <a:xfrm>
            <a:off x="4495801" y="616089"/>
            <a:ext cx="4671478" cy="5632311"/>
          </a:xfrm>
          <a:prstGeom prst="rect">
            <a:avLst/>
          </a:prstGeom>
        </p:spPr>
        <p:txBody>
          <a:bodyPr wrap="square">
            <a:spAutoFit/>
          </a:bodyPr>
          <a:lstStyle/>
          <a:p>
            <a:pPr marL="285750" indent="-285750">
              <a:buFont typeface="Arial" panose="020B0604020202020204" pitchFamily="34" charset="0"/>
              <a:buChar char="•"/>
            </a:pPr>
            <a:r>
              <a:rPr lang="en-US" sz="2000" dirty="0"/>
              <a:t>Post-traumatic stress disorder (PTSD)  triggered by this terrifying </a:t>
            </a:r>
            <a:r>
              <a:rPr lang="en-US" sz="2000" dirty="0" smtClean="0"/>
              <a:t>event</a:t>
            </a:r>
          </a:p>
          <a:p>
            <a:pPr marL="742950" lvl="1" indent="-285750">
              <a:buFont typeface="Arial" panose="020B0604020202020204" pitchFamily="34" charset="0"/>
              <a:buChar char="•"/>
            </a:pPr>
            <a:r>
              <a:rPr lang="en-US" sz="2000" dirty="0" smtClean="0"/>
              <a:t>Depression, flashbacks, nightmares, </a:t>
            </a:r>
          </a:p>
          <a:p>
            <a:pPr marL="742950" lvl="1" indent="-285750">
              <a:buFont typeface="Arial" panose="020B0604020202020204" pitchFamily="34" charset="0"/>
              <a:buChar char="•"/>
            </a:pPr>
            <a:r>
              <a:rPr lang="en-US" sz="2000" dirty="0" smtClean="0"/>
              <a:t>Severe </a:t>
            </a:r>
            <a:r>
              <a:rPr lang="en-US" sz="2000" dirty="0"/>
              <a:t>anxiety and uncontrollable thoughts about the event</a:t>
            </a:r>
          </a:p>
          <a:p>
            <a:pPr marL="742950" lvl="1" indent="-285750">
              <a:buFont typeface="Arial" panose="020B0604020202020204" pitchFamily="34" charset="0"/>
              <a:buChar char="•"/>
            </a:pPr>
            <a:r>
              <a:rPr lang="en-US" sz="2000" dirty="0"/>
              <a:t>Sense of hopelessness</a:t>
            </a:r>
          </a:p>
          <a:p>
            <a:pPr marL="742950" lvl="1" indent="-285750">
              <a:buFont typeface="Arial" panose="020B0604020202020204" pitchFamily="34" charset="0"/>
              <a:buChar char="•"/>
            </a:pPr>
            <a:r>
              <a:rPr lang="en-US" sz="2000" dirty="0"/>
              <a:t>This happens weekly. Can not purse my hopes of a career in psychology and very few other options</a:t>
            </a:r>
          </a:p>
          <a:p>
            <a:pPr marL="742950" lvl="1" indent="-285750">
              <a:buFont typeface="Arial" panose="020B0604020202020204" pitchFamily="34" charset="0"/>
              <a:buChar char="•"/>
            </a:pPr>
            <a:r>
              <a:rPr lang="en-US" sz="2000" dirty="0"/>
              <a:t>A scared of meeting new people feeling like they already have a judgment  </a:t>
            </a:r>
          </a:p>
          <a:p>
            <a:pPr marL="285750" indent="-285750">
              <a:buFont typeface="Arial" panose="020B0604020202020204" pitchFamily="34" charset="0"/>
              <a:buChar char="•"/>
            </a:pPr>
            <a:r>
              <a:rPr lang="en-US" sz="2000" dirty="0"/>
              <a:t>Limited in where I can go.  </a:t>
            </a:r>
          </a:p>
          <a:p>
            <a:pPr marL="742950" lvl="1" indent="-285750">
              <a:buFont typeface="Arial" panose="020B0604020202020204" pitchFamily="34" charset="0"/>
              <a:buChar char="•"/>
            </a:pPr>
            <a:r>
              <a:rPr lang="en-US" sz="2000" dirty="0"/>
              <a:t>I can’t even travel to see my grandmothers in Florida. </a:t>
            </a:r>
          </a:p>
          <a:p>
            <a:pPr marL="742950" lvl="1" indent="-285750">
              <a:buFont typeface="Arial" panose="020B0604020202020204" pitchFamily="34" charset="0"/>
              <a:buChar char="•"/>
            </a:pPr>
            <a:r>
              <a:rPr lang="en-US" sz="2000" dirty="0"/>
              <a:t>I have to check in and out of each state every time I go back and forth to school</a:t>
            </a:r>
            <a:r>
              <a:rPr lang="en-US" sz="2000" dirty="0" smtClean="0"/>
              <a:t>.</a:t>
            </a:r>
            <a:endParaRPr lang="en-US" sz="2000" dirty="0"/>
          </a:p>
        </p:txBody>
      </p:sp>
    </p:spTree>
    <p:extLst>
      <p:ext uri="{BB962C8B-B14F-4D97-AF65-F5344CB8AC3E}">
        <p14:creationId xmlns:p14="http://schemas.microsoft.com/office/powerpoint/2010/main" val="4292829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9586</TotalTime>
  <Words>4153</Words>
  <Application>Microsoft Office PowerPoint</Application>
  <PresentationFormat>On-screen Show (4:3)</PresentationFormat>
  <Paragraphs>471</Paragraphs>
  <Slides>77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77</vt:i4>
      </vt:variant>
    </vt:vector>
  </HeadingPairs>
  <TitlesOfParts>
    <vt:vector size="83" baseType="lpstr">
      <vt:lpstr>Arial</vt:lpstr>
      <vt:lpstr>Calibri</vt:lpstr>
      <vt:lpstr>Serifa Std 45 Light</vt:lpstr>
      <vt:lpstr>Trebuchet MS</vt:lpstr>
      <vt:lpstr>Univers 65 Bold</vt:lpstr>
      <vt:lpstr>Office Theme</vt:lpstr>
      <vt:lpstr>Sex Offenders with Intellectual and Developmental Disabilities(I/DD):  Barriers and Solutions from Around the Nation</vt:lpstr>
      <vt:lpstr>Welcome!</vt:lpstr>
      <vt:lpstr>Introduction</vt:lpstr>
      <vt:lpstr>Thank you to all our presenters</vt:lpstr>
      <vt:lpstr>Disability Basics:</vt:lpstr>
      <vt:lpstr>PowerPoint Presentation</vt:lpstr>
      <vt:lpstr>Points to Remember</vt:lpstr>
      <vt:lpstr>Stories from the System</vt:lpstr>
      <vt:lpstr>How this has affected Blake</vt:lpstr>
      <vt:lpstr>How it has affected our family</vt:lpstr>
      <vt:lpstr>Stories from the System</vt:lpstr>
      <vt:lpstr>Sex offender registration and community notification laws</vt:lpstr>
      <vt:lpstr>Criminal Conviction/Juvenile Adjudication</vt:lpstr>
      <vt:lpstr>Obligations Created</vt:lpstr>
      <vt:lpstr>Registration Statutes</vt:lpstr>
      <vt:lpstr>Consequences</vt:lpstr>
      <vt:lpstr>Consequences</vt:lpstr>
      <vt:lpstr>Consequences</vt:lpstr>
      <vt:lpstr>Risk Assessment: Effective Model for DD Individuals with Sexual Issues </vt:lpstr>
      <vt:lpstr>Proportionally More Sex Offenses</vt:lpstr>
      <vt:lpstr>Why more sex offenses?</vt:lpstr>
      <vt:lpstr>Million Dollar Question</vt:lpstr>
      <vt:lpstr>Risk Assessment with the ID</vt:lpstr>
      <vt:lpstr>Risk Assessment with ID</vt:lpstr>
      <vt:lpstr>Promising Instruments</vt:lpstr>
      <vt:lpstr>Promising Instruments</vt:lpstr>
      <vt:lpstr>Promising Instruments</vt:lpstr>
      <vt:lpstr>ARMIDILLO-R: Acute</vt:lpstr>
      <vt:lpstr>Model for ID Risk Assessment</vt:lpstr>
      <vt:lpstr>Model for ID Risk Assessment- Intelligence</vt:lpstr>
      <vt:lpstr>Intelligence: Key Question</vt:lpstr>
      <vt:lpstr>Model for ID Risk Assessment- Mental Health</vt:lpstr>
      <vt:lpstr>Key Questions: Mental Health</vt:lpstr>
      <vt:lpstr>Offender Risk History</vt:lpstr>
      <vt:lpstr>Offender Risk History</vt:lpstr>
      <vt:lpstr>Offender Risk History</vt:lpstr>
      <vt:lpstr>Staff Issues</vt:lpstr>
      <vt:lpstr>Staff Issues</vt:lpstr>
      <vt:lpstr>Effective Staff Attributes</vt:lpstr>
      <vt:lpstr>  Staff have tremendous power in our interactions with our clients</vt:lpstr>
      <vt:lpstr>Contact</vt:lpstr>
      <vt:lpstr>References</vt:lpstr>
      <vt:lpstr>Psychosexual Assessments</vt:lpstr>
      <vt:lpstr>Psychosexuals – What are they?</vt:lpstr>
      <vt:lpstr>Psychosexuals – what they are not</vt:lpstr>
      <vt:lpstr>Psychosexuals – Assessment of Risk</vt:lpstr>
      <vt:lpstr>Psychosexuals --</vt:lpstr>
      <vt:lpstr>Risk Factors</vt:lpstr>
      <vt:lpstr>Treatment Planning</vt:lpstr>
      <vt:lpstr>Tips for Teams</vt:lpstr>
      <vt:lpstr>Community Safety Planning</vt:lpstr>
      <vt:lpstr>Assessment Based Safety and Intervention Plan</vt:lpstr>
      <vt:lpstr>Assessment Based Safety and Intervention Plan </vt:lpstr>
      <vt:lpstr>Dynamic Variables That Appear Significant </vt:lpstr>
      <vt:lpstr>Developing Sex Offender Protocols: One State’s Process</vt:lpstr>
      <vt:lpstr>PowerPoint Presentation</vt:lpstr>
      <vt:lpstr>PowerPoint Presentation</vt:lpstr>
      <vt:lpstr>Basic Assumptions</vt:lpstr>
      <vt:lpstr>Purpose of the Protocol</vt:lpstr>
      <vt:lpstr>Guidelines for Assessment</vt:lpstr>
      <vt:lpstr>Preparing  for the assessment</vt:lpstr>
      <vt:lpstr>Preparing cont.</vt:lpstr>
      <vt:lpstr>Service Plan Development</vt:lpstr>
      <vt:lpstr>Consideration for plan development</vt:lpstr>
      <vt:lpstr>Supervision Guided by Assessment</vt:lpstr>
      <vt:lpstr>Relapse Prevention Plans (see doc Considerations for Developing Relapse Prevention Plans. . .)</vt:lpstr>
      <vt:lpstr>Example from Tx plan </vt:lpstr>
      <vt:lpstr>Challenge: The right to decline services</vt:lpstr>
      <vt:lpstr>Thank You for Listening in</vt:lpstr>
      <vt:lpstr>Specialized Employment Services (SES): Employment program treatment modality and community collaborations identifying and addressing issues within criminal justice and first responder issues</vt:lpstr>
      <vt:lpstr>The TREE program at CLASS:  Employment program treatment modality and community collaborations identifying /addressing issues within criminal justice and first responder issues</vt:lpstr>
      <vt:lpstr>Tree Program Overview</vt:lpstr>
      <vt:lpstr>  Tree Program Best Practices:   Core Components Assessment Treatment Therapeutic Work     </vt:lpstr>
      <vt:lpstr>Tree Program Information and Links </vt:lpstr>
      <vt:lpstr>REPRESENTING PEOPLE WITH MENTAL ILLNESS AND INTELLECTUAL/DEVELOPMENTAL DISABILITIES </vt:lpstr>
      <vt:lpstr>Mitigation</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National Center on Criminal Justice &amp; Disability (NCCJD)</dc:title>
  <dc:creator>Kathryn Walker</dc:creator>
  <cp:lastModifiedBy>Kathryn Walker</cp:lastModifiedBy>
  <cp:revision>188</cp:revision>
  <dcterms:created xsi:type="dcterms:W3CDTF">2013-12-26T20:40:59Z</dcterms:created>
  <dcterms:modified xsi:type="dcterms:W3CDTF">2015-07-29T18:56:42Z</dcterms:modified>
</cp:coreProperties>
</file>