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sldIdLst>
    <p:sldId id="257" r:id="rId4"/>
    <p:sldId id="259" r:id="rId5"/>
    <p:sldId id="260" r:id="rId6"/>
    <p:sldId id="262" r:id="rId7"/>
    <p:sldId id="290" r:id="rId8"/>
    <p:sldId id="289" r:id="rId9"/>
    <p:sldId id="278" r:id="rId10"/>
    <p:sldId id="261" r:id="rId11"/>
    <p:sldId id="258"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65"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igh Ann Davis" initials="LA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63022" autoAdjust="0"/>
  </p:normalViewPr>
  <p:slideViewPr>
    <p:cSldViewPr snapToGrid="0">
      <p:cViewPr varScale="1">
        <p:scale>
          <a:sx n="48" d="100"/>
          <a:sy n="48" d="100"/>
        </p:scale>
        <p:origin x="1722"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766"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C1C1D49-ADE4-4EAB-8125-C9071058C6B7}" type="datetimeFigureOut">
              <a:rPr lang="en-US" smtClean="0"/>
              <a:t>3/1/2016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625A1DF-48D2-4337-8383-FA5C9B844D88}" type="slidenum">
              <a:rPr lang="en-US" smtClean="0"/>
              <a:t>‹#›</a:t>
            </a:fld>
            <a:endParaRPr lang="en-US"/>
          </a:p>
        </p:txBody>
      </p:sp>
    </p:spTree>
    <p:extLst>
      <p:ext uri="{BB962C8B-B14F-4D97-AF65-F5344CB8AC3E}">
        <p14:creationId xmlns:p14="http://schemas.microsoft.com/office/powerpoint/2010/main" val="3939087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thearc.org/NCCJD/publications" TargetMode="External"/><Relationship Id="rId3" Type="http://schemas.openxmlformats.org/officeDocument/2006/relationships/hyperlink" Target="http://www.huffingtonpost.com/ginger-lernerwren/in-case-of-mental-health-emergency-call-a-mobile-crisis-team_b_8892276.html" TargetMode="External"/><Relationship Id="rId7" Type="http://schemas.openxmlformats.org/officeDocument/2006/relationships/hyperlink" Target="https://www.bja.gov/"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bipartisansummit.org/" TargetMode="External"/><Relationship Id="rId5" Type="http://schemas.openxmlformats.org/officeDocument/2006/relationships/hyperlink" Target="http://www.justice.gov/opa/blog/president-s-task-force-21st-century-policing-recommendations-print-action" TargetMode="External"/><Relationship Id="rId10" Type="http://schemas.openxmlformats.org/officeDocument/2006/relationships/hyperlink" Target="http://www.thearc.org/NCCJD/about/request-assistance" TargetMode="External"/><Relationship Id="rId4" Type="http://schemas.openxmlformats.org/officeDocument/2006/relationships/hyperlink" Target="http://www.rollingstone.com/politics/news/what-making-a-murderer-reveals-about-the-justice-system-and-intellectual-disability-20160111" TargetMode="External"/><Relationship Id="rId9" Type="http://schemas.openxmlformats.org/officeDocument/2006/relationships/hyperlink" Target="https://www.nami.org/Get-Involved/Law-Enforcement-and-Mental-Health"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uffingtonpost.com/ginger-lernerwren/in-case-of-mental-health-emergency-call-a-mobile-crisis-team_b_8892276.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rollingstone.com/politics/news/what-making-a-murderer-reveals-about-the-justice-system-and-intellectual-disability-2016011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ja.gov/"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thearc.org/NCCJD/about/request-assistance" TargetMode="External"/><Relationship Id="rId5" Type="http://schemas.openxmlformats.org/officeDocument/2006/relationships/hyperlink" Target="https://www.nami.org/Get-Involved/Law-Enforcement-and-Mental-Health" TargetMode="External"/><Relationship Id="rId4" Type="http://schemas.openxmlformats.org/officeDocument/2006/relationships/hyperlink" Target="http://www.thearc.org/NCCJD/publicatio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endParaRPr lang="en-US" dirty="0" smtClean="0"/>
          </a:p>
          <a:p>
            <a:r>
              <a:rPr lang="en-US" dirty="0" smtClean="0"/>
              <a:t>Introduce</a:t>
            </a:r>
            <a:r>
              <a:rPr lang="en-US" baseline="0" dirty="0" smtClean="0"/>
              <a:t> myself and LAD </a:t>
            </a:r>
          </a:p>
        </p:txBody>
      </p:sp>
      <p:sp>
        <p:nvSpPr>
          <p:cNvPr id="4" name="Slide Number Placeholder 3"/>
          <p:cNvSpPr>
            <a:spLocks noGrp="1"/>
          </p:cNvSpPr>
          <p:nvPr>
            <p:ph type="sldNum" sz="quarter" idx="10"/>
          </p:nvPr>
        </p:nvSpPr>
        <p:spPr/>
        <p:txBody>
          <a:bodyPr/>
          <a:lstStyle/>
          <a:p>
            <a:pPr defTabSz="924916">
              <a:defRPr/>
            </a:pPr>
            <a:fld id="{E357AC93-7C7D-4DD2-9894-6AAD01FCB1EF}" type="slidenum">
              <a:rPr lang="en-US" sz="1300">
                <a:solidFill>
                  <a:prstClr val="black"/>
                </a:solidFill>
                <a:latin typeface="Calibri"/>
              </a:rPr>
              <a:pPr defTabSz="924916">
                <a:defRPr/>
              </a:pPr>
              <a:t>1</a:t>
            </a:fld>
            <a:endParaRPr lang="en-US" sz="1300" dirty="0">
              <a:solidFill>
                <a:prstClr val="black"/>
              </a:solidFill>
              <a:latin typeface="Calibri"/>
            </a:endParaRPr>
          </a:p>
        </p:txBody>
      </p:sp>
    </p:spTree>
    <p:extLst>
      <p:ext uri="{BB962C8B-B14F-4D97-AF65-F5344CB8AC3E}">
        <p14:creationId xmlns:p14="http://schemas.microsoft.com/office/powerpoint/2010/main" val="11556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916">
              <a:defRPr/>
            </a:pPr>
            <a:fld id="{E357AC93-7C7D-4DD2-9894-6AAD01FCB1EF}" type="slidenum">
              <a:rPr lang="en-US" sz="1300">
                <a:solidFill>
                  <a:prstClr val="black"/>
                </a:solidFill>
                <a:latin typeface="Calibri"/>
              </a:rPr>
              <a:pPr defTabSz="924916">
                <a:defRPr/>
              </a:pPr>
              <a:t>10</a:t>
            </a:fld>
            <a:endParaRPr lang="en-US" sz="1300" dirty="0">
              <a:solidFill>
                <a:prstClr val="black"/>
              </a:solidFill>
              <a:latin typeface="Calibri"/>
            </a:endParaRPr>
          </a:p>
        </p:txBody>
      </p:sp>
    </p:spTree>
    <p:extLst>
      <p:ext uri="{BB962C8B-B14F-4D97-AF65-F5344CB8AC3E}">
        <p14:creationId xmlns:p14="http://schemas.microsoft.com/office/powerpoint/2010/main" val="389579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11</a:t>
            </a:fld>
            <a:endParaRPr lang="en-US"/>
          </a:p>
        </p:txBody>
      </p:sp>
    </p:spTree>
    <p:extLst>
      <p:ext uri="{BB962C8B-B14F-4D97-AF65-F5344CB8AC3E}">
        <p14:creationId xmlns:p14="http://schemas.microsoft.com/office/powerpoint/2010/main" val="351791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12</a:t>
            </a:fld>
            <a:endParaRPr lang="en-US"/>
          </a:p>
        </p:txBody>
      </p:sp>
    </p:spTree>
    <p:extLst>
      <p:ext uri="{BB962C8B-B14F-4D97-AF65-F5344CB8AC3E}">
        <p14:creationId xmlns:p14="http://schemas.microsoft.com/office/powerpoint/2010/main" val="71947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13</a:t>
            </a:fld>
            <a:endParaRPr lang="en-US"/>
          </a:p>
        </p:txBody>
      </p:sp>
    </p:spTree>
    <p:extLst>
      <p:ext uri="{BB962C8B-B14F-4D97-AF65-F5344CB8AC3E}">
        <p14:creationId xmlns:p14="http://schemas.microsoft.com/office/powerpoint/2010/main" val="1858020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14</a:t>
            </a:fld>
            <a:endParaRPr lang="en-US"/>
          </a:p>
        </p:txBody>
      </p:sp>
    </p:spTree>
    <p:extLst>
      <p:ext uri="{BB962C8B-B14F-4D97-AF65-F5344CB8AC3E}">
        <p14:creationId xmlns:p14="http://schemas.microsoft.com/office/powerpoint/2010/main" val="4211377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15</a:t>
            </a:fld>
            <a:endParaRPr lang="en-US"/>
          </a:p>
        </p:txBody>
      </p:sp>
    </p:spTree>
    <p:extLst>
      <p:ext uri="{BB962C8B-B14F-4D97-AF65-F5344CB8AC3E}">
        <p14:creationId xmlns:p14="http://schemas.microsoft.com/office/powerpoint/2010/main" val="159547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16</a:t>
            </a:fld>
            <a:endParaRPr lang="en-US"/>
          </a:p>
        </p:txBody>
      </p:sp>
    </p:spTree>
    <p:extLst>
      <p:ext uri="{BB962C8B-B14F-4D97-AF65-F5344CB8AC3E}">
        <p14:creationId xmlns:p14="http://schemas.microsoft.com/office/powerpoint/2010/main" val="9196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17</a:t>
            </a:fld>
            <a:endParaRPr lang="en-US"/>
          </a:p>
        </p:txBody>
      </p:sp>
    </p:spTree>
    <p:extLst>
      <p:ext uri="{BB962C8B-B14F-4D97-AF65-F5344CB8AC3E}">
        <p14:creationId xmlns:p14="http://schemas.microsoft.com/office/powerpoint/2010/main" val="3170778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18</a:t>
            </a:fld>
            <a:endParaRPr lang="en-US"/>
          </a:p>
        </p:txBody>
      </p:sp>
    </p:spTree>
    <p:extLst>
      <p:ext uri="{BB962C8B-B14F-4D97-AF65-F5344CB8AC3E}">
        <p14:creationId xmlns:p14="http://schemas.microsoft.com/office/powerpoint/2010/main" val="3985074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19</a:t>
            </a:fld>
            <a:endParaRPr lang="en-US"/>
          </a:p>
        </p:txBody>
      </p:sp>
    </p:spTree>
    <p:extLst>
      <p:ext uri="{BB962C8B-B14F-4D97-AF65-F5344CB8AC3E}">
        <p14:creationId xmlns:p14="http://schemas.microsoft.com/office/powerpoint/2010/main" val="138488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defTabSz="924916">
              <a:defRPr/>
            </a:pPr>
            <a:fld id="{E357AC93-7C7D-4DD2-9894-6AAD01FCB1EF}" type="slidenum">
              <a:rPr lang="en-US" sz="1300">
                <a:solidFill>
                  <a:prstClr val="black"/>
                </a:solidFill>
                <a:latin typeface="Calibri"/>
              </a:rPr>
              <a:pPr defTabSz="924916">
                <a:defRPr/>
              </a:pPr>
              <a:t>2</a:t>
            </a:fld>
            <a:endParaRPr lang="en-US" sz="1300" dirty="0">
              <a:solidFill>
                <a:prstClr val="black"/>
              </a:solidFill>
              <a:latin typeface="Calibri"/>
            </a:endParaRPr>
          </a:p>
        </p:txBody>
      </p:sp>
    </p:spTree>
    <p:extLst>
      <p:ext uri="{BB962C8B-B14F-4D97-AF65-F5344CB8AC3E}">
        <p14:creationId xmlns:p14="http://schemas.microsoft.com/office/powerpoint/2010/main" val="2483589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20</a:t>
            </a:fld>
            <a:endParaRPr lang="en-US"/>
          </a:p>
        </p:txBody>
      </p:sp>
    </p:spTree>
    <p:extLst>
      <p:ext uri="{BB962C8B-B14F-4D97-AF65-F5344CB8AC3E}">
        <p14:creationId xmlns:p14="http://schemas.microsoft.com/office/powerpoint/2010/main" val="83575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21</a:t>
            </a:fld>
            <a:endParaRPr lang="en-US"/>
          </a:p>
        </p:txBody>
      </p:sp>
    </p:spTree>
    <p:extLst>
      <p:ext uri="{BB962C8B-B14F-4D97-AF65-F5344CB8AC3E}">
        <p14:creationId xmlns:p14="http://schemas.microsoft.com/office/powerpoint/2010/main" val="2026495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22</a:t>
            </a:fld>
            <a:endParaRPr lang="en-US" dirty="0"/>
          </a:p>
        </p:txBody>
      </p:sp>
    </p:spTree>
    <p:extLst>
      <p:ext uri="{BB962C8B-B14F-4D97-AF65-F5344CB8AC3E}">
        <p14:creationId xmlns:p14="http://schemas.microsoft.com/office/powerpoint/2010/main" val="304217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23</a:t>
            </a:fld>
            <a:endParaRPr lang="en-US"/>
          </a:p>
        </p:txBody>
      </p:sp>
    </p:spTree>
    <p:extLst>
      <p:ext uri="{BB962C8B-B14F-4D97-AF65-F5344CB8AC3E}">
        <p14:creationId xmlns:p14="http://schemas.microsoft.com/office/powerpoint/2010/main" val="1344760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24</a:t>
            </a:fld>
            <a:endParaRPr lang="en-US"/>
          </a:p>
        </p:txBody>
      </p:sp>
    </p:spTree>
    <p:extLst>
      <p:ext uri="{BB962C8B-B14F-4D97-AF65-F5344CB8AC3E}">
        <p14:creationId xmlns:p14="http://schemas.microsoft.com/office/powerpoint/2010/main" val="2507755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25</a:t>
            </a:fld>
            <a:endParaRPr lang="en-US"/>
          </a:p>
        </p:txBody>
      </p:sp>
    </p:spTree>
    <p:extLst>
      <p:ext uri="{BB962C8B-B14F-4D97-AF65-F5344CB8AC3E}">
        <p14:creationId xmlns:p14="http://schemas.microsoft.com/office/powerpoint/2010/main" val="143013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26</a:t>
            </a:fld>
            <a:endParaRPr lang="en-US"/>
          </a:p>
        </p:txBody>
      </p:sp>
    </p:spTree>
    <p:extLst>
      <p:ext uri="{BB962C8B-B14F-4D97-AF65-F5344CB8AC3E}">
        <p14:creationId xmlns:p14="http://schemas.microsoft.com/office/powerpoint/2010/main" val="4020174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27</a:t>
            </a:fld>
            <a:endParaRPr lang="en-US"/>
          </a:p>
        </p:txBody>
      </p:sp>
    </p:spTree>
    <p:extLst>
      <p:ext uri="{BB962C8B-B14F-4D97-AF65-F5344CB8AC3E}">
        <p14:creationId xmlns:p14="http://schemas.microsoft.com/office/powerpoint/2010/main" val="4111445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28</a:t>
            </a:fld>
            <a:endParaRPr lang="en-US"/>
          </a:p>
        </p:txBody>
      </p:sp>
    </p:spTree>
    <p:extLst>
      <p:ext uri="{BB962C8B-B14F-4D97-AF65-F5344CB8AC3E}">
        <p14:creationId xmlns:p14="http://schemas.microsoft.com/office/powerpoint/2010/main" val="1146075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29</a:t>
            </a:fld>
            <a:endParaRPr lang="en-US"/>
          </a:p>
        </p:txBody>
      </p:sp>
    </p:spTree>
    <p:extLst>
      <p:ext uri="{BB962C8B-B14F-4D97-AF65-F5344CB8AC3E}">
        <p14:creationId xmlns:p14="http://schemas.microsoft.com/office/powerpoint/2010/main" val="9668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defTabSz="924916">
              <a:defRPr/>
            </a:pPr>
            <a:fld id="{E357AC93-7C7D-4DD2-9894-6AAD01FCB1EF}" type="slidenum">
              <a:rPr lang="en-US" sz="1300">
                <a:solidFill>
                  <a:prstClr val="black"/>
                </a:solidFill>
                <a:latin typeface="Calibri"/>
              </a:rPr>
              <a:pPr defTabSz="924916">
                <a:defRPr/>
              </a:pPr>
              <a:t>3</a:t>
            </a:fld>
            <a:endParaRPr lang="en-US" sz="1300" dirty="0">
              <a:solidFill>
                <a:prstClr val="black"/>
              </a:solidFill>
              <a:latin typeface="Calibri"/>
            </a:endParaRPr>
          </a:p>
        </p:txBody>
      </p:sp>
    </p:spTree>
    <p:extLst>
      <p:ext uri="{BB962C8B-B14F-4D97-AF65-F5344CB8AC3E}">
        <p14:creationId xmlns:p14="http://schemas.microsoft.com/office/powerpoint/2010/main" val="4251964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25A1DF-48D2-4337-8383-FA5C9B844D88}" type="slidenum">
              <a:rPr lang="en-US" smtClean="0"/>
              <a:t>30</a:t>
            </a:fld>
            <a:endParaRPr lang="en-US"/>
          </a:p>
        </p:txBody>
      </p:sp>
    </p:spTree>
    <p:extLst>
      <p:ext uri="{BB962C8B-B14F-4D97-AF65-F5344CB8AC3E}">
        <p14:creationId xmlns:p14="http://schemas.microsoft.com/office/powerpoint/2010/main" val="3216275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31</a:t>
            </a:fld>
            <a:endParaRPr lang="en-US"/>
          </a:p>
        </p:txBody>
      </p:sp>
    </p:spTree>
    <p:extLst>
      <p:ext uri="{BB962C8B-B14F-4D97-AF65-F5344CB8AC3E}">
        <p14:creationId xmlns:p14="http://schemas.microsoft.com/office/powerpoint/2010/main" val="3571377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57AC93-7C7D-4DD2-9894-6AAD01FCB1EF}" type="slidenum">
              <a:rPr lang="en-US" smtClean="0"/>
              <a:pPr/>
              <a:t>32</a:t>
            </a:fld>
            <a:endParaRPr lang="en-US"/>
          </a:p>
        </p:txBody>
      </p:sp>
    </p:spTree>
    <p:extLst>
      <p:ext uri="{BB962C8B-B14F-4D97-AF65-F5344CB8AC3E}">
        <p14:creationId xmlns:p14="http://schemas.microsoft.com/office/powerpoint/2010/main" val="93389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4</a:t>
            </a:fld>
            <a:endParaRPr lang="en-US"/>
          </a:p>
        </p:txBody>
      </p:sp>
    </p:spTree>
    <p:extLst>
      <p:ext uri="{BB962C8B-B14F-4D97-AF65-F5344CB8AC3E}">
        <p14:creationId xmlns:p14="http://schemas.microsoft.com/office/powerpoint/2010/main" val="103066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a:t>
            </a:r>
            <a:r>
              <a:rPr lang="en-US" u="sng" dirty="0">
                <a:hlinkClick r:id="rId3"/>
              </a:rPr>
              <a:t>Huffington Post article</a:t>
            </a:r>
            <a:r>
              <a:rPr lang="en-US" dirty="0"/>
              <a:t> stated: "</a:t>
            </a:r>
            <a:r>
              <a:rPr lang="en-US" i="1" dirty="0"/>
              <a:t>America must turn the page on its over-dependence on the criminal justice system. In order to break arrest cycles and end inappropriate criminalization of people with mental illness, we must support community based behavioral health care. We need...systems dedicated to recovery for adults, resiliency for children and self-determination for people with intellectual disabilities. It is a new year, a time for reflection and new resolve. America needs a new approach to mental health care - it is a matter of life and death</a:t>
            </a:r>
            <a:r>
              <a:rPr lang="en-US" dirty="0"/>
              <a:t>."</a:t>
            </a:r>
          </a:p>
          <a:p>
            <a:r>
              <a:rPr lang="en-US" dirty="0"/>
              <a:t>It’s becoming increasingly apparent just how often people with intellectual and developmental disabilities (I/DD) are suffering at the hands of a criminal justice system that struggles to either identify their disability or know how to respond to them as either victims, suspects or offenders.  For example, the popular Netflix documentary “Making A Murderer” showcasing </a:t>
            </a:r>
            <a:r>
              <a:rPr lang="en-US" u="sng" dirty="0">
                <a:hlinkClick r:id="rId4"/>
              </a:rPr>
              <a:t>Brendan </a:t>
            </a:r>
            <a:r>
              <a:rPr lang="en-US" u="sng" dirty="0" err="1">
                <a:hlinkClick r:id="rId4"/>
              </a:rPr>
              <a:t>Dassey’s</a:t>
            </a:r>
            <a:r>
              <a:rPr lang="en-US" u="sng" dirty="0">
                <a:hlinkClick r:id="rId4"/>
              </a:rPr>
              <a:t> coerced confession</a:t>
            </a:r>
            <a:r>
              <a:rPr lang="en-US" dirty="0"/>
              <a:t> provided a view into a different side of the criminal justice system some have never seen before, and people with little or no direct involvement in disability and justice issues are witnessing how hard it can be for suspects with I/DD to experience a fair system of justice. </a:t>
            </a:r>
          </a:p>
          <a:p>
            <a:r>
              <a:rPr lang="en-US" dirty="0"/>
              <a:t>Bob Dillon wrote the hit song “The Times, They Are a-</a:t>
            </a:r>
            <a:r>
              <a:rPr lang="en-US" dirty="0" err="1"/>
              <a:t>Changin</a:t>
            </a:r>
            <a:r>
              <a:rPr lang="en-US" dirty="0"/>
              <a:t>” in the mid-60’s as a deliberate attempt to create an anthem of change for his time. Thankfully, criminal justice reform is in the air, as evidenced by the </a:t>
            </a:r>
            <a:r>
              <a:rPr lang="en-US" u="sng" dirty="0">
                <a:hlinkClick r:id="rId5"/>
              </a:rPr>
              <a:t>President’s Task force on 21</a:t>
            </a:r>
            <a:r>
              <a:rPr lang="en-US" u="sng" baseline="30000" dirty="0">
                <a:hlinkClick r:id="rId5"/>
              </a:rPr>
              <a:t>st</a:t>
            </a:r>
            <a:r>
              <a:rPr lang="en-US" u="sng" dirty="0">
                <a:hlinkClick r:id="rId5"/>
              </a:rPr>
              <a:t> Century Policing</a:t>
            </a:r>
            <a:r>
              <a:rPr lang="en-US" u="sng" dirty="0"/>
              <a:t>,</a:t>
            </a:r>
            <a:r>
              <a:rPr lang="en-US" dirty="0"/>
              <a:t> which addresses “mental health” issues. There are </a:t>
            </a:r>
            <a:r>
              <a:rPr lang="en-US" u="sng" dirty="0">
                <a:hlinkClick r:id="rId6"/>
              </a:rPr>
              <a:t>bipartisan coalitions</a:t>
            </a:r>
            <a:r>
              <a:rPr lang="en-US" dirty="0"/>
              <a:t> working together to achieve some level of success in reducing mass incarceration through sentencing reform and other measures. President Obama also emphasized criminal justice reform in his State of the Union address.  But the question remains, </a:t>
            </a:r>
            <a:r>
              <a:rPr lang="en-US" i="1" dirty="0"/>
              <a:t>will people with intellectual and developmental disabilities – many of whom make up a majority of people in the criminal justice system – be left out</a:t>
            </a:r>
            <a:r>
              <a:rPr lang="en-US" dirty="0"/>
              <a:t>? Even if “the times are a-</a:t>
            </a:r>
            <a:r>
              <a:rPr lang="en-US" dirty="0" err="1"/>
              <a:t>changin</a:t>
            </a:r>
            <a:r>
              <a:rPr lang="en-US" dirty="0"/>
              <a:t>” with regard to criminal justice reform, how will people with disabilities be included in this conversation, or will they even be invited to the table? When the President’s report mentions “mental health”, does that include people with I/DD too? If we are to effectively change our criminal justice system, how will we meaningfully take into account people with I/DD who are overrepresented in the system (both as victims and suspects), and at the same time, often invisible as well? NCCJD is researching this issue, diving deep into these difficult questions and seeking achievable solutions. We are on the front-lines actively working to support policies that will: </a:t>
            </a:r>
          </a:p>
          <a:p>
            <a:pPr lvl="0"/>
            <a:r>
              <a:rPr lang="en-US" dirty="0"/>
              <a:t>Support quality education and training for law enforcement, prosecutors and public defenders so that individuals with I/DD are identified and provided services/accommodations throughout their experience in the criminal justice system, and have opportunities for pre-trial diversion</a:t>
            </a:r>
          </a:p>
          <a:p>
            <a:r>
              <a:rPr lang="en-US" dirty="0"/>
              <a:t>·        Ensure individuals with I/DD have access to sentencing reduction programs, along with accommodations and support</a:t>
            </a:r>
          </a:p>
          <a:p>
            <a:r>
              <a:rPr lang="en-US" dirty="0"/>
              <a:t>·        Enable the criminal justice system to better identify individuals who have I/DD in all stages of the criminal justice system, whether the individual is a victim or suspect/offender</a:t>
            </a:r>
          </a:p>
          <a:p>
            <a:r>
              <a:rPr lang="en-US" dirty="0"/>
              <a:t> </a:t>
            </a:r>
            <a:br>
              <a:rPr lang="en-US" dirty="0"/>
            </a:br>
            <a:r>
              <a:rPr lang="en-US" dirty="0"/>
              <a:t>NCCJD’s mission is to bridge the gap between the criminal justice and disability worlds. Over the next two years, with the support of </a:t>
            </a:r>
            <a:r>
              <a:rPr lang="en-US" u="sng" dirty="0">
                <a:hlinkClick r:id="rId7"/>
              </a:rPr>
              <a:t>DOJ’s Bureau of Justice Assistance</a:t>
            </a:r>
            <a:r>
              <a:rPr lang="en-US" dirty="0"/>
              <a:t>, we will be addressing timely issues like competency to stand trial, and the intersection of race and disability in policing in white papers, infographics, and other </a:t>
            </a:r>
            <a:r>
              <a:rPr lang="en-US" u="sng" dirty="0">
                <a:hlinkClick r:id="rId8"/>
              </a:rPr>
              <a:t>publications</a:t>
            </a:r>
            <a:r>
              <a:rPr lang="en-US" dirty="0"/>
              <a:t>. We are expanding our </a:t>
            </a:r>
            <a:r>
              <a:rPr lang="en-US" i="1" dirty="0"/>
              <a:t>Pathways to Justice</a:t>
            </a:r>
            <a:r>
              <a:rPr lang="en-US" dirty="0"/>
              <a:t>™ training program to include an elective module for </a:t>
            </a:r>
            <a:r>
              <a:rPr lang="en-US" u="sng" dirty="0">
                <a:hlinkClick r:id="rId9"/>
              </a:rPr>
              <a:t>Crisis Intervention Teams</a:t>
            </a:r>
            <a:r>
              <a:rPr lang="en-US" dirty="0"/>
              <a:t> (CITs) that will bring targeted attention and training to the issue of I/DD for law enforcement nationwide. NCCJD will continue to offer much needed support through our </a:t>
            </a:r>
            <a:r>
              <a:rPr lang="en-US" u="sng" dirty="0">
                <a:hlinkClick r:id="rId10"/>
              </a:rPr>
              <a:t>information and referral</a:t>
            </a:r>
            <a:r>
              <a:rPr lang="en-US" dirty="0"/>
              <a:t> and technical assistance services to a broad audience of criminal justice professionals, as well as family members. </a:t>
            </a:r>
          </a:p>
          <a:p>
            <a:r>
              <a:rPr lang="en-US" dirty="0"/>
              <a:t>Few would argue that it’s become clear America needs a new approach when it comes to criminal justice reform, but we must ensure that citizens with disabilities</a:t>
            </a:r>
            <a:r>
              <a:rPr lang="en-US" i="1" dirty="0"/>
              <a:t> </a:t>
            </a:r>
            <a:r>
              <a:rPr lang="en-US" dirty="0"/>
              <a:t>are front and center in these important discussions. </a:t>
            </a:r>
          </a:p>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5</a:t>
            </a:fld>
            <a:endParaRPr lang="en-US"/>
          </a:p>
        </p:txBody>
      </p:sp>
    </p:spTree>
    <p:extLst>
      <p:ext uri="{BB962C8B-B14F-4D97-AF65-F5344CB8AC3E}">
        <p14:creationId xmlns:p14="http://schemas.microsoft.com/office/powerpoint/2010/main" val="137607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a:t>
            </a:r>
            <a:r>
              <a:rPr lang="en-US" u="sng" dirty="0">
                <a:hlinkClick r:id="rId3"/>
              </a:rPr>
              <a:t>Huffington Post article</a:t>
            </a:r>
            <a:r>
              <a:rPr lang="en-US" dirty="0"/>
              <a:t> stated: "</a:t>
            </a:r>
            <a:r>
              <a:rPr lang="en-US" i="1" dirty="0"/>
              <a:t>America must turn the page on its over-dependence on the criminal justice system. In order to break arrest cycles and end inappropriate criminalization of people with mental illness, we must support community based behavioral health care. We need...systems dedicated to recovery for adults, resiliency for children and self-determination for people with intellectual disabilities. It is a new year, a time for reflection and new resolve. America needs a new approach to mental health care - it is a matter of life and death</a:t>
            </a:r>
            <a:r>
              <a:rPr lang="en-US" dirty="0"/>
              <a:t>."</a:t>
            </a:r>
          </a:p>
          <a:p>
            <a:r>
              <a:rPr lang="en-US" dirty="0"/>
              <a:t>It’s becoming increasingly apparent just how often people with intellectual and developmental disabilities (I/DD) are suffering at the hands of a criminal justice system that struggles to either identify their disability or know how to respond to them as either victims, suspects or offenders.  For example, the popular Netflix documentary “Making A Murderer” showcasing </a:t>
            </a:r>
            <a:r>
              <a:rPr lang="en-US" u="sng" dirty="0">
                <a:hlinkClick r:id="rId4"/>
              </a:rPr>
              <a:t>Brendan </a:t>
            </a:r>
            <a:r>
              <a:rPr lang="en-US" u="sng" dirty="0" err="1">
                <a:hlinkClick r:id="rId4"/>
              </a:rPr>
              <a:t>Dassey’s</a:t>
            </a:r>
            <a:r>
              <a:rPr lang="en-US" u="sng" dirty="0">
                <a:hlinkClick r:id="rId4"/>
              </a:rPr>
              <a:t> coerced confession</a:t>
            </a:r>
            <a:r>
              <a:rPr lang="en-US" dirty="0"/>
              <a:t> provided a view into a different side of the criminal justice system some have never seen before, and people with little or no direct involvement in disability and justice issues are witnessing how hard it can be for suspects with I/DD to experience a fair system of justice. </a:t>
            </a:r>
          </a:p>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6</a:t>
            </a:fld>
            <a:endParaRPr lang="en-US"/>
          </a:p>
        </p:txBody>
      </p:sp>
    </p:spTree>
    <p:extLst>
      <p:ext uri="{BB962C8B-B14F-4D97-AF65-F5344CB8AC3E}">
        <p14:creationId xmlns:p14="http://schemas.microsoft.com/office/powerpoint/2010/main" val="137607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question remains, </a:t>
            </a:r>
            <a:r>
              <a:rPr lang="en-US" i="1" dirty="0"/>
              <a:t>will people with intellectual and developmental disabilities – many of whom make up a majority of people in the criminal justice system – be left out</a:t>
            </a:r>
            <a:r>
              <a:rPr lang="en-US" dirty="0"/>
              <a:t>? Even if “the times are a-</a:t>
            </a:r>
            <a:r>
              <a:rPr lang="en-US" dirty="0" err="1"/>
              <a:t>changin</a:t>
            </a:r>
            <a:r>
              <a:rPr lang="en-US" dirty="0"/>
              <a:t>” with regard to criminal justice reform, how will people with disabilities be included in this conversation, or will they even be invited to the table? When the President’s report mentions “mental health”, does that include people with I/DD too? If we are to effectively change our criminal justice system, how will we meaningfully take into account people with I/DD who are overrepresented in the system (both as victims and suspects), and at the same time, often invisible as well? NCCJD is researching this issue, diving deep into these difficult questions and seeking achievable solutions. We are on the front-lines actively working to support policies that will: </a:t>
            </a:r>
          </a:p>
          <a:p>
            <a:pPr lvl="0"/>
            <a:r>
              <a:rPr lang="en-US" dirty="0"/>
              <a:t>Support quality education and training for law enforcement, prosecutors and public defenders so that individuals with I/DD are identified and provided services/accommodations throughout their experience in the criminal justice system, and have opportunities for pre-trial diversion</a:t>
            </a:r>
          </a:p>
          <a:p>
            <a:r>
              <a:rPr lang="en-US" dirty="0"/>
              <a:t>·        Ensure individuals with I/DD have access to sentencing reduction programs, along with accommodations and support</a:t>
            </a:r>
          </a:p>
          <a:p>
            <a:r>
              <a:rPr lang="en-US" dirty="0"/>
              <a:t>·        Enable the criminal justice system to better identify individuals who have I/DD in all stages of the criminal justice system, whether the individual is a victim or suspect/offender</a:t>
            </a:r>
          </a:p>
          <a:p>
            <a:r>
              <a:rPr lang="en-US" dirty="0"/>
              <a:t> </a:t>
            </a:r>
            <a:br>
              <a:rPr lang="en-US" dirty="0"/>
            </a:br>
            <a:r>
              <a:rPr lang="en-US" dirty="0"/>
              <a:t>NCCJD’s mission is to bridge the gap between the criminal justice and disability worlds. Over the next two years, with the support of </a:t>
            </a:r>
            <a:r>
              <a:rPr lang="en-US" u="sng" dirty="0">
                <a:hlinkClick r:id="rId3"/>
              </a:rPr>
              <a:t>DOJ’s Bureau of Justice Assistance</a:t>
            </a:r>
            <a:r>
              <a:rPr lang="en-US" dirty="0"/>
              <a:t>, we will be addressing timely issues like competency to stand trial, and the intersection of race and disability in policing in white papers, infographics, and other </a:t>
            </a:r>
            <a:r>
              <a:rPr lang="en-US" u="sng" dirty="0">
                <a:hlinkClick r:id="rId4"/>
              </a:rPr>
              <a:t>publications</a:t>
            </a:r>
            <a:r>
              <a:rPr lang="en-US" dirty="0"/>
              <a:t>. We are expanding our </a:t>
            </a:r>
            <a:r>
              <a:rPr lang="en-US" i="1" dirty="0"/>
              <a:t>Pathways to Justice</a:t>
            </a:r>
            <a:r>
              <a:rPr lang="en-US" dirty="0"/>
              <a:t>™ training program to include an elective module for </a:t>
            </a:r>
            <a:r>
              <a:rPr lang="en-US" u="sng" dirty="0">
                <a:hlinkClick r:id="rId5"/>
              </a:rPr>
              <a:t>Crisis Intervention Teams</a:t>
            </a:r>
            <a:r>
              <a:rPr lang="en-US" dirty="0"/>
              <a:t> (CITs) that will bring targeted attention and training to the issue of I/DD for law enforcement nationwide. NCCJD will continue to offer much needed support through our </a:t>
            </a:r>
            <a:r>
              <a:rPr lang="en-US" u="sng" dirty="0">
                <a:hlinkClick r:id="rId6"/>
              </a:rPr>
              <a:t>information and referral</a:t>
            </a:r>
            <a:r>
              <a:rPr lang="en-US" dirty="0"/>
              <a:t> and technical assistance services to a broad audience of criminal justice professionals, as well as family members. </a:t>
            </a:r>
          </a:p>
          <a:p>
            <a:r>
              <a:rPr lang="en-US" dirty="0"/>
              <a:t>Few would argue that it’s become clear America needs a new approach when it comes to criminal justice reform, but we must ensure that citizens with disabilities</a:t>
            </a:r>
            <a:r>
              <a:rPr lang="en-US" i="1" dirty="0"/>
              <a:t> </a:t>
            </a:r>
            <a:r>
              <a:rPr lang="en-US" dirty="0"/>
              <a:t>are front and center in these important discussions. </a:t>
            </a:r>
          </a:p>
          <a:p>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7</a:t>
            </a:fld>
            <a:endParaRPr lang="en-US"/>
          </a:p>
        </p:txBody>
      </p:sp>
    </p:spTree>
    <p:extLst>
      <p:ext uri="{BB962C8B-B14F-4D97-AF65-F5344CB8AC3E}">
        <p14:creationId xmlns:p14="http://schemas.microsoft.com/office/powerpoint/2010/main" val="137607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r>
              <a:rPr lang="en-US" baseline="0" dirty="0" smtClean="0"/>
              <a:t> </a:t>
            </a:r>
          </a:p>
          <a:p>
            <a:endParaRPr lang="en-US" baseline="0" dirty="0" smtClean="0"/>
          </a:p>
          <a:p>
            <a:r>
              <a:rPr lang="en-US" baseline="0" dirty="0" smtClean="0"/>
              <a:t>NCCJD is excited to announce the launch of our Criminal Justice and Disability legislative database! It’s been a long time in the making, but the time has finally arrived. We have compiled all current laws involving IDD and the CJ system for your use. It will allow users to find out what the law is in their state (or if one even exists) and see how laws on similar issues vary among states. When all is said and done, you’ll be able to look by category or by state. Legislation falls into 5 primary categories: 1) competency/insanity; 2) special rules in the CJ system; 3) sentencing; 4) death penalty; and 5) post-conviction. </a:t>
            </a:r>
          </a:p>
          <a:p>
            <a:endParaRPr lang="en-US" baseline="0" dirty="0" smtClean="0"/>
          </a:p>
          <a:p>
            <a:r>
              <a:rPr lang="en-US" baseline="0" dirty="0" smtClean="0"/>
              <a:t>Right now, it will only include laws that have been enacted. In the future, we are considering including pending legislation as well. </a:t>
            </a:r>
          </a:p>
          <a:p>
            <a:endParaRPr lang="en-US" baseline="0" dirty="0" smtClean="0"/>
          </a:p>
          <a:p>
            <a:r>
              <a:rPr lang="en-US" baseline="0" dirty="0" smtClean="0"/>
              <a:t>We will be releasing the database in stages over the next month. Today, we are launching the pages for: Alabama, Arkansas, Connecticut, Georgia, Illinois, Kansas, Maine, Michigan, Missouri, and Nevada. The rest of the states and the category search option will be released throughout the next month. </a:t>
            </a:r>
          </a:p>
          <a:p>
            <a:endParaRPr lang="en-US" baseline="0" dirty="0" smtClean="0"/>
          </a:p>
          <a:p>
            <a:r>
              <a:rPr lang="en-US" baseline="0" dirty="0" smtClean="0"/>
              <a:t>If you know of any laws that relate that you don’t see on the database, please let us know. We want to be as comprehensive as possible. </a:t>
            </a:r>
            <a:endParaRPr lang="en-US" dirty="0"/>
          </a:p>
        </p:txBody>
      </p:sp>
      <p:sp>
        <p:nvSpPr>
          <p:cNvPr id="4" name="Slide Number Placeholder 3"/>
          <p:cNvSpPr>
            <a:spLocks noGrp="1"/>
          </p:cNvSpPr>
          <p:nvPr>
            <p:ph type="sldNum" sz="quarter" idx="10"/>
          </p:nvPr>
        </p:nvSpPr>
        <p:spPr/>
        <p:txBody>
          <a:bodyPr/>
          <a:lstStyle/>
          <a:p>
            <a:fld id="{4625A1DF-48D2-4337-8383-FA5C9B844D88}" type="slidenum">
              <a:rPr lang="en-US" smtClean="0"/>
              <a:t>8</a:t>
            </a:fld>
            <a:endParaRPr lang="en-US"/>
          </a:p>
        </p:txBody>
      </p:sp>
    </p:spTree>
    <p:extLst>
      <p:ext uri="{BB962C8B-B14F-4D97-AF65-F5344CB8AC3E}">
        <p14:creationId xmlns:p14="http://schemas.microsoft.com/office/powerpoint/2010/main" val="137607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 </a:t>
            </a:r>
          </a:p>
          <a:p>
            <a:endParaRPr lang="en-US" dirty="0" smtClean="0"/>
          </a:p>
          <a:p>
            <a:r>
              <a:rPr lang="en-US" dirty="0" smtClean="0"/>
              <a:t>As part of our state policy</a:t>
            </a:r>
            <a:r>
              <a:rPr lang="en-US" baseline="0" dirty="0" smtClean="0"/>
              <a:t> survey, we’ve found some pending legislation of interest. These are not laws (yet). Instead, they are proposed laws that have to work their way through their state’s legislature before going into effect (or not). These are laws that you can have an impact in by working with your local or state chapter of The Arc to advocate for changes as you see fit. </a:t>
            </a:r>
          </a:p>
          <a:p>
            <a:endParaRPr lang="en-US" baseline="0" dirty="0" smtClean="0"/>
          </a:p>
          <a:p>
            <a:r>
              <a:rPr lang="en-US" baseline="0" dirty="0" smtClean="0"/>
              <a:t>Profile three samples of pending legislation </a:t>
            </a:r>
          </a:p>
          <a:p>
            <a:pPr marL="228600" indent="-228600">
              <a:buAutoNum type="arabicPeriod"/>
            </a:pPr>
            <a:r>
              <a:rPr lang="en-US" baseline="0" dirty="0" smtClean="0"/>
              <a:t>Wes </a:t>
            </a:r>
            <a:r>
              <a:rPr lang="en-US" baseline="0" dirty="0" err="1" smtClean="0"/>
              <a:t>Kleinert</a:t>
            </a:r>
            <a:r>
              <a:rPr lang="en-US" baseline="0" dirty="0" smtClean="0"/>
              <a:t> – FL (person familiar with ASD or related DD present for police interaction with victim or offender) </a:t>
            </a:r>
          </a:p>
          <a:p>
            <a:pPr marL="228600" indent="-228600">
              <a:buAutoNum type="arabicPeriod"/>
            </a:pPr>
            <a:r>
              <a:rPr lang="en-US" baseline="0" dirty="0" smtClean="0"/>
              <a:t>Mass (police training on ASD – interacting with victims or offenders with ASD) </a:t>
            </a:r>
          </a:p>
          <a:p>
            <a:pPr marL="228600" indent="-228600">
              <a:buAutoNum type="arabicPeriod"/>
            </a:pPr>
            <a:r>
              <a:rPr lang="en-US" baseline="0" dirty="0" smtClean="0"/>
              <a:t>Conn (2 hour mandatory police MH training to also address DD) </a:t>
            </a:r>
          </a:p>
          <a:p>
            <a:pPr marL="228600" indent="-228600">
              <a:buAutoNum type="arabicPeriod"/>
            </a:pPr>
            <a:endParaRPr lang="en-US" baseline="0" dirty="0" smtClean="0"/>
          </a:p>
          <a:p>
            <a:pPr marL="0" indent="0">
              <a:buNone/>
            </a:pPr>
            <a:r>
              <a:rPr lang="en-US" baseline="0" dirty="0" smtClean="0"/>
              <a:t>We are not endorsing these bills, we are sharing to show you that there are things going on in the individual states that you can get involved in. Make your opinions known! You can find these bills and more on your state’s legislative website. If you need help finding them, please let us know. I would be more than happy to point you in the right direction. Your state or local chapter will know more about what’s going on in your state. </a:t>
            </a:r>
          </a:p>
        </p:txBody>
      </p:sp>
      <p:sp>
        <p:nvSpPr>
          <p:cNvPr id="4" name="Slide Number Placeholder 3"/>
          <p:cNvSpPr>
            <a:spLocks noGrp="1"/>
          </p:cNvSpPr>
          <p:nvPr>
            <p:ph type="sldNum" sz="quarter" idx="10"/>
          </p:nvPr>
        </p:nvSpPr>
        <p:spPr/>
        <p:txBody>
          <a:bodyPr/>
          <a:lstStyle/>
          <a:p>
            <a:fld id="{4625A1DF-48D2-4337-8383-FA5C9B844D88}" type="slidenum">
              <a:rPr lang="en-US" smtClean="0"/>
              <a:t>9</a:t>
            </a:fld>
            <a:endParaRPr lang="en-US"/>
          </a:p>
        </p:txBody>
      </p:sp>
    </p:spTree>
    <p:extLst>
      <p:ext uri="{BB962C8B-B14F-4D97-AF65-F5344CB8AC3E}">
        <p14:creationId xmlns:p14="http://schemas.microsoft.com/office/powerpoint/2010/main" val="274427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2075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33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117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0208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5972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41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041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4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723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84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85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5763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99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49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809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494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688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282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55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97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361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430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51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475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982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7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02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95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88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2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63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4572000" y="1219188"/>
            <a:ext cx="7721616"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406400" y="4953000"/>
            <a:ext cx="3343811"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87248" y="6317317"/>
            <a:ext cx="2295153" cy="448907"/>
          </a:xfrm>
          <a:prstGeom prst="rect">
            <a:avLst/>
          </a:prstGeom>
        </p:spPr>
      </p:pic>
    </p:spTree>
    <p:extLst>
      <p:ext uri="{BB962C8B-B14F-4D97-AF65-F5344CB8AC3E}">
        <p14:creationId xmlns:p14="http://schemas.microsoft.com/office/powerpoint/2010/main" val="2855645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4572000" y="1219188"/>
            <a:ext cx="7721616"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406400" y="4953000"/>
            <a:ext cx="3343811"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87248" y="6317317"/>
            <a:ext cx="2295153" cy="448907"/>
          </a:xfrm>
          <a:prstGeom prst="rect">
            <a:avLst/>
          </a:prstGeom>
        </p:spPr>
      </p:pic>
    </p:spTree>
    <p:extLst>
      <p:ext uri="{BB962C8B-B14F-4D97-AF65-F5344CB8AC3E}">
        <p14:creationId xmlns:p14="http://schemas.microsoft.com/office/powerpoint/2010/main" val="4046532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FCC66-A8FC-4E4A-A20F-DBC70AD2B0C6}" type="datetimeFigureOut">
              <a:rPr lang="en-US" smtClean="0">
                <a:solidFill>
                  <a:prstClr val="black">
                    <a:tint val="75000"/>
                  </a:prstClr>
                </a:solidFill>
              </a:rPr>
              <a:pPr/>
              <a:t>3/1/2016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25A26-FC64-4635-8C48-1D5E9146759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4572000" y="1219188"/>
            <a:ext cx="7721616"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406400" y="4953000"/>
            <a:ext cx="3343811"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87248" y="6317317"/>
            <a:ext cx="2295153" cy="448907"/>
          </a:xfrm>
          <a:prstGeom prst="rect">
            <a:avLst/>
          </a:prstGeom>
        </p:spPr>
      </p:pic>
    </p:spTree>
    <p:extLst>
      <p:ext uri="{BB962C8B-B14F-4D97-AF65-F5344CB8AC3E}">
        <p14:creationId xmlns:p14="http://schemas.microsoft.com/office/powerpoint/2010/main" val="80312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hyperlink" Target="http://streamtext.net/text.aspx?event=Arc"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sites.google.com/site/cohb1085ensuringjustice/"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hyperlink" Target="http://goccp.maryland.gov/iddc/index.php"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hyperlink" Target="http://goccp.maryland.gov/iddc/documents/report-final-20151203.pdf" TargetMode="External"/><Relationship Id="rId4" Type="http://schemas.openxmlformats.org/officeDocument/2006/relationships/hyperlink" Target="http://goccp.maryland.gov/iddc/documents/report-20141203.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mgaleg.maryland.gov/webmga/frmMain.aspx?id=sb0853&amp;stab=01&amp;pid=billpage&amp;tab=subject3&amp;ys=2015RS"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mailto:saylor11@comcast.net"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hyperlink" Target="mailto:hsachs@ndss.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thearc.org/NCCJ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NCCJDinfo@thear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8686800" cy="2732116"/>
          </a:xfrm>
        </p:spPr>
        <p:txBody>
          <a:bodyPr>
            <a:normAutofit fontScale="90000"/>
          </a:bodyPr>
          <a:lstStyle/>
          <a:p>
            <a:r>
              <a:rPr lang="en-US" sz="4900" b="1" dirty="0"/>
              <a:t>People with Disabilities in the Criminal Justice System: Promising Legislation for Statewide Reforms </a:t>
            </a:r>
            <a:r>
              <a:rPr lang="en-US" i="1" dirty="0"/>
              <a:t/>
            </a:r>
            <a:br>
              <a:rPr lang="en-US" i="1" dirty="0"/>
            </a:br>
            <a:endParaRPr lang="en-US" i="1" dirty="0"/>
          </a:p>
        </p:txBody>
      </p:sp>
      <p:sp>
        <p:nvSpPr>
          <p:cNvPr id="3" name="Subtitle 2"/>
          <p:cNvSpPr>
            <a:spLocks noGrp="1"/>
          </p:cNvSpPr>
          <p:nvPr>
            <p:ph type="subTitle" idx="1"/>
          </p:nvPr>
        </p:nvSpPr>
        <p:spPr>
          <a:xfrm>
            <a:off x="2855844" y="3341716"/>
            <a:ext cx="9144000" cy="3176783"/>
          </a:xfrm>
        </p:spPr>
        <p:txBody>
          <a:bodyPr>
            <a:normAutofit/>
          </a:bodyPr>
          <a:lstStyle/>
          <a:p>
            <a:r>
              <a:rPr lang="en-US" sz="2800" b="1" dirty="0" smtClean="0"/>
              <a:t>February 25, 2016</a:t>
            </a:r>
            <a:br>
              <a:rPr lang="en-US" sz="2800" b="1" dirty="0" smtClean="0"/>
            </a:br>
            <a:r>
              <a:rPr lang="en-US" sz="2800" b="1" dirty="0" smtClean="0"/>
              <a:t>1:30-3:00 pm EST </a:t>
            </a:r>
            <a:endParaRPr lang="en-US" sz="2800" b="1" dirty="0"/>
          </a:p>
          <a:p>
            <a:endParaRPr lang="en-US" sz="2800" b="1" dirty="0" smtClean="0"/>
          </a:p>
          <a:p>
            <a:r>
              <a:rPr lang="en-US" sz="2800" b="1" dirty="0" smtClean="0"/>
              <a:t>The </a:t>
            </a:r>
            <a:r>
              <a:rPr lang="en-US" sz="2800" b="1" dirty="0"/>
              <a:t>Arc’s National Center on </a:t>
            </a:r>
            <a:endParaRPr lang="en-US" sz="2800" b="1" dirty="0" smtClean="0"/>
          </a:p>
          <a:p>
            <a:r>
              <a:rPr lang="en-US" sz="2800" b="1" dirty="0" smtClean="0"/>
              <a:t>Criminal </a:t>
            </a:r>
            <a:r>
              <a:rPr lang="en-US" sz="2800" b="1" dirty="0"/>
              <a:t>Justice and </a:t>
            </a:r>
            <a:r>
              <a:rPr lang="en-US" sz="2800" b="1" dirty="0" smtClean="0"/>
              <a:t>Disability® </a:t>
            </a:r>
            <a:r>
              <a:rPr lang="en-US" sz="2800" b="1" dirty="0"/>
              <a:t>(NCCJD</a:t>
            </a:r>
            <a:r>
              <a:rPr lang="en-US" sz="2800" b="1" dirty="0" smtClean="0"/>
              <a:t>)</a:t>
            </a:r>
          </a:p>
          <a:p>
            <a:endParaRPr lang="en-US" sz="2800" b="1" dirty="0"/>
          </a:p>
          <a:p>
            <a:endParaRPr lang="en-US" sz="2000" dirty="0"/>
          </a:p>
          <a:p>
            <a:pPr algn="r"/>
            <a:endParaRPr lang="en-US" sz="2800" dirty="0"/>
          </a:p>
        </p:txBody>
      </p:sp>
    </p:spTree>
    <p:extLst>
      <p:ext uri="{BB962C8B-B14F-4D97-AF65-F5344CB8AC3E}">
        <p14:creationId xmlns:p14="http://schemas.microsoft.com/office/powerpoint/2010/main" val="2386313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53000" y="1219188"/>
            <a:ext cx="5791212" cy="5791212"/>
          </a:xfrm>
          <a:prstGeom prst="rect">
            <a:avLst/>
          </a:prstGeom>
        </p:spPr>
      </p:pic>
      <p:sp>
        <p:nvSpPr>
          <p:cNvPr id="2" name="Title 1"/>
          <p:cNvSpPr>
            <a:spLocks noGrp="1"/>
          </p:cNvSpPr>
          <p:nvPr>
            <p:ph type="ctrTitle"/>
          </p:nvPr>
        </p:nvSpPr>
        <p:spPr>
          <a:xfrm>
            <a:off x="2209800" y="1295400"/>
            <a:ext cx="7772400" cy="1619250"/>
          </a:xfrm>
        </p:spPr>
        <p:txBody>
          <a:bodyPr>
            <a:noAutofit/>
          </a:bodyPr>
          <a:lstStyle/>
          <a:p>
            <a:pPr algn="l"/>
            <a:r>
              <a:rPr lang="en-US" sz="3600" b="1" dirty="0">
                <a:latin typeface="Trebuchet MS" panose="020B0603020202020204" pitchFamily="34" charset="0"/>
              </a:rPr>
              <a:t>What is a hearsay exception, </a:t>
            </a:r>
            <a:br>
              <a:rPr lang="en-US" sz="3600" b="1" dirty="0">
                <a:latin typeface="Trebuchet MS" panose="020B0603020202020204" pitchFamily="34" charset="0"/>
              </a:rPr>
            </a:br>
            <a:r>
              <a:rPr lang="en-US" sz="3600" b="1" dirty="0">
                <a:latin typeface="Trebuchet MS" panose="020B0603020202020204" pitchFamily="34" charset="0"/>
              </a:rPr>
              <a:t>and why do victims with developmental disabilities need it?</a:t>
            </a:r>
            <a:endParaRPr lang="en-US" sz="3600" b="1" i="1" dirty="0">
              <a:latin typeface="Trebuchet MS" panose="020B0603020202020204" pitchFamily="34" charset="0"/>
            </a:endParaRPr>
          </a:p>
        </p:txBody>
      </p:sp>
      <p:sp>
        <p:nvSpPr>
          <p:cNvPr id="3" name="Subtitle 2"/>
          <p:cNvSpPr>
            <a:spLocks noGrp="1"/>
          </p:cNvSpPr>
          <p:nvPr>
            <p:ph type="subTitle" idx="1"/>
          </p:nvPr>
        </p:nvSpPr>
        <p:spPr>
          <a:xfrm>
            <a:off x="2438400" y="3124200"/>
            <a:ext cx="8077200" cy="1752600"/>
          </a:xfrm>
        </p:spPr>
        <p:txBody>
          <a:bodyPr>
            <a:normAutofit/>
          </a:bodyPr>
          <a:lstStyle/>
          <a:p>
            <a:pPr algn="r">
              <a:lnSpc>
                <a:spcPct val="120000"/>
              </a:lnSpc>
              <a:spcBef>
                <a:spcPts val="0"/>
              </a:spcBef>
            </a:pPr>
            <a:r>
              <a:rPr lang="en-US" sz="1800" b="1" dirty="0">
                <a:latin typeface="Trebuchet MS" panose="020B0603020202020204" pitchFamily="34" charset="0"/>
              </a:rPr>
              <a:t>Maggie Conboy, </a:t>
            </a:r>
            <a:r>
              <a:rPr lang="en-US" sz="1800" dirty="0">
                <a:latin typeface="Trebuchet MS" panose="020B0603020202020204" pitchFamily="34" charset="0"/>
              </a:rPr>
              <a:t>Chief Deputy District Attorney, The Denver District Attorney’s Office</a:t>
            </a:r>
          </a:p>
          <a:p>
            <a:pPr algn="r">
              <a:lnSpc>
                <a:spcPct val="120000"/>
              </a:lnSpc>
              <a:spcBef>
                <a:spcPts val="0"/>
              </a:spcBef>
            </a:pPr>
            <a:r>
              <a:rPr lang="en-US" sz="1800" b="1" dirty="0">
                <a:latin typeface="Trebuchet MS" panose="020B0603020202020204" pitchFamily="34" charset="0"/>
              </a:rPr>
              <a:t>Diana Goldberg</a:t>
            </a:r>
            <a:r>
              <a:rPr lang="en-US" sz="1800" dirty="0">
                <a:latin typeface="Trebuchet MS" panose="020B0603020202020204" pitchFamily="34" charset="0"/>
              </a:rPr>
              <a:t>, Executive Director, </a:t>
            </a:r>
            <a:r>
              <a:rPr lang="en-US" sz="1800" dirty="0" err="1">
                <a:latin typeface="Trebuchet MS" panose="020B0603020202020204" pitchFamily="34" charset="0"/>
              </a:rPr>
              <a:t>SungateKids</a:t>
            </a:r>
            <a:r>
              <a:rPr lang="en-US" sz="1800" dirty="0">
                <a:latin typeface="Trebuchet MS" panose="020B0603020202020204" pitchFamily="34" charset="0"/>
              </a:rPr>
              <a:t> </a:t>
            </a:r>
          </a:p>
          <a:p>
            <a:pPr algn="r">
              <a:lnSpc>
                <a:spcPct val="120000"/>
              </a:lnSpc>
              <a:spcBef>
                <a:spcPts val="0"/>
              </a:spcBef>
            </a:pPr>
            <a:r>
              <a:rPr lang="en-US" sz="1800" b="1" dirty="0">
                <a:latin typeface="Trebuchet MS" panose="020B0603020202020204" pitchFamily="34" charset="0"/>
              </a:rPr>
              <a:t>Carole O’Shea, </a:t>
            </a:r>
            <a:r>
              <a:rPr lang="en-US" sz="1800" dirty="0">
                <a:latin typeface="Trebuchet MS" panose="020B0603020202020204" pitchFamily="34" charset="0"/>
              </a:rPr>
              <a:t>Supervisor Victim Advocate, Aurora Police Department</a:t>
            </a:r>
          </a:p>
          <a:p>
            <a:pPr algn="r">
              <a:lnSpc>
                <a:spcPct val="120000"/>
              </a:lnSpc>
              <a:spcBef>
                <a:spcPts val="0"/>
              </a:spcBef>
            </a:pPr>
            <a:r>
              <a:rPr lang="en-US" sz="1800" b="1" dirty="0">
                <a:latin typeface="Trebuchet MS" panose="020B0603020202020204" pitchFamily="34" charset="0"/>
              </a:rPr>
              <a:t>Darla Stuart</a:t>
            </a:r>
            <a:r>
              <a:rPr lang="en-US" sz="1800" dirty="0">
                <a:latin typeface="Trebuchet MS" panose="020B0603020202020204" pitchFamily="34" charset="0"/>
              </a:rPr>
              <a:t>, Executive Director, The Arc of Aurora</a:t>
            </a:r>
          </a:p>
        </p:txBody>
      </p:sp>
    </p:spTree>
    <p:extLst>
      <p:ext uri="{BB962C8B-B14F-4D97-AF65-F5344CB8AC3E}">
        <p14:creationId xmlns:p14="http://schemas.microsoft.com/office/powerpoint/2010/main" val="173526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In search of justice…</a:t>
            </a:r>
            <a:endParaRPr lang="en-US"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400" i="1" dirty="0">
                <a:latin typeface="Trebuchet MS" panose="020B0603020202020204" pitchFamily="34" charset="0"/>
              </a:rPr>
              <a:t>One in five people in the United States is living with some type of physical, intellectual, developmental or psychiatric disability. As a result, people with disabilities constitute one of the largest minority groups in the United States. However, history proves that there is no strength in these numbers, at least where disability justice is concerned. The 2010 U.S. Census found that more than 57 million people live with disabilities, and many live as victims of crimes that are not investigated and/or prosecuted.</a:t>
            </a:r>
          </a:p>
        </p:txBody>
      </p:sp>
    </p:spTree>
    <p:extLst>
      <p:ext uri="{BB962C8B-B14F-4D97-AF65-F5344CB8AC3E}">
        <p14:creationId xmlns:p14="http://schemas.microsoft.com/office/powerpoint/2010/main" val="127462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Training Objectives</a:t>
            </a:r>
            <a:endParaRPr lang="en-US" dirty="0">
              <a:latin typeface="Trebuchet MS" panose="020B0603020202020204" pitchFamily="34" charset="0"/>
            </a:endParaRPr>
          </a:p>
        </p:txBody>
      </p:sp>
      <p:sp>
        <p:nvSpPr>
          <p:cNvPr id="3" name="Content Placeholder 2"/>
          <p:cNvSpPr>
            <a:spLocks noGrp="1"/>
          </p:cNvSpPr>
          <p:nvPr>
            <p:ph idx="1"/>
          </p:nvPr>
        </p:nvSpPr>
        <p:spPr>
          <a:xfrm>
            <a:off x="1981200" y="1417638"/>
            <a:ext cx="8229600" cy="3992563"/>
          </a:xfrm>
        </p:spPr>
        <p:txBody>
          <a:bodyPr>
            <a:normAutofit fontScale="92500" lnSpcReduction="10000"/>
          </a:bodyPr>
          <a:lstStyle/>
          <a:p>
            <a:pPr marL="457200" indent="-457200">
              <a:spcBef>
                <a:spcPts val="0"/>
              </a:spcBef>
            </a:pPr>
            <a:r>
              <a:rPr lang="en-US" sz="2800" dirty="0">
                <a:latin typeface="Trebuchet MS" panose="020B0603020202020204" pitchFamily="34" charset="0"/>
              </a:rPr>
              <a:t>Attendees will understand what a hearsay exception is</a:t>
            </a:r>
          </a:p>
          <a:p>
            <a:pPr marL="457200" indent="-457200">
              <a:spcBef>
                <a:spcPts val="0"/>
              </a:spcBef>
            </a:pPr>
            <a:r>
              <a:rPr lang="en-US" sz="2800" dirty="0">
                <a:latin typeface="Trebuchet MS" panose="020B0603020202020204" pitchFamily="34" charset="0"/>
              </a:rPr>
              <a:t>Attendees will understand what a forensic interview is</a:t>
            </a:r>
          </a:p>
          <a:p>
            <a:pPr marL="457200" indent="-457200">
              <a:spcBef>
                <a:spcPts val="0"/>
              </a:spcBef>
            </a:pPr>
            <a:r>
              <a:rPr lang="en-US" sz="2800" dirty="0">
                <a:latin typeface="Trebuchet MS" panose="020B0603020202020204" pitchFamily="34" charset="0"/>
              </a:rPr>
              <a:t>Attendees will understand why having a hearsay exception is important for victims with developmental disabilities</a:t>
            </a:r>
          </a:p>
          <a:p>
            <a:pPr marL="457200" indent="-457200">
              <a:spcBef>
                <a:spcPts val="0"/>
              </a:spcBef>
            </a:pPr>
            <a:r>
              <a:rPr lang="en-US" sz="2800" dirty="0">
                <a:latin typeface="Trebuchet MS" panose="020B0603020202020204" pitchFamily="34" charset="0"/>
              </a:rPr>
              <a:t>Attendees will receive information on how to initiate a dialogue </a:t>
            </a:r>
            <a:r>
              <a:rPr lang="en-US" sz="2800" dirty="0" smtClean="0">
                <a:latin typeface="Trebuchet MS" panose="020B0603020202020204" pitchFamily="34" charset="0"/>
              </a:rPr>
              <a:t>and </a:t>
            </a:r>
            <a:r>
              <a:rPr lang="en-US" sz="2800" dirty="0">
                <a:latin typeface="Trebuchet MS" panose="020B0603020202020204" pitchFamily="34" charset="0"/>
              </a:rPr>
              <a:t>how to propose and pass a hearsay exception in their state </a:t>
            </a:r>
          </a:p>
        </p:txBody>
      </p:sp>
    </p:spTree>
    <p:extLst>
      <p:ext uri="{BB962C8B-B14F-4D97-AF65-F5344CB8AC3E}">
        <p14:creationId xmlns:p14="http://schemas.microsoft.com/office/powerpoint/2010/main" val="142591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rebuchet MS" panose="020B0603020202020204" pitchFamily="34" charset="0"/>
              </a:rPr>
              <a:t>What is Colorado’s Hearsay Exception?</a:t>
            </a:r>
            <a:endParaRPr lang="en-US" dirty="0">
              <a:latin typeface="Trebuchet MS" panose="020B0603020202020204" pitchFamily="34" charset="0"/>
            </a:endParaRPr>
          </a:p>
        </p:txBody>
      </p:sp>
      <p:sp>
        <p:nvSpPr>
          <p:cNvPr id="3" name="Content Placeholder 2"/>
          <p:cNvSpPr>
            <a:spLocks noGrp="1"/>
          </p:cNvSpPr>
          <p:nvPr>
            <p:ph idx="1"/>
          </p:nvPr>
        </p:nvSpPr>
        <p:spPr>
          <a:xfrm>
            <a:off x="1981200" y="1417638"/>
            <a:ext cx="8229600" cy="3981635"/>
          </a:xfrm>
        </p:spPr>
        <p:txBody>
          <a:bodyPr>
            <a:normAutofit fontScale="85000" lnSpcReduction="10000"/>
          </a:bodyPr>
          <a:lstStyle/>
          <a:p>
            <a:pPr marL="0" indent="0">
              <a:buNone/>
            </a:pPr>
            <a:r>
              <a:rPr lang="en-US" dirty="0">
                <a:latin typeface="Trebuchet MS" panose="020B0603020202020204" pitchFamily="34" charset="0"/>
              </a:rPr>
              <a:t>A statutory exception to the hearsay rule allows an otherwise inadmissible out-of-court statement made by a person with developmental </a:t>
            </a:r>
            <a:r>
              <a:rPr lang="en-US" dirty="0" smtClean="0">
                <a:latin typeface="Trebuchet MS" panose="020B0603020202020204" pitchFamily="34" charset="0"/>
              </a:rPr>
              <a:t>disabilities. </a:t>
            </a:r>
            <a:r>
              <a:rPr lang="en-US" dirty="0">
                <a:latin typeface="Trebuchet MS" panose="020B0603020202020204" pitchFamily="34" charset="0"/>
              </a:rPr>
              <a:t>Otherwise inadmissible out-of-court statements could include </a:t>
            </a:r>
            <a:r>
              <a:rPr lang="en-US" dirty="0" smtClean="0">
                <a:latin typeface="Trebuchet MS" panose="020B0603020202020204" pitchFamily="34" charset="0"/>
              </a:rPr>
              <a:t>statements, </a:t>
            </a:r>
            <a:r>
              <a:rPr lang="en-US" dirty="0">
                <a:latin typeface="Trebuchet MS" panose="020B0603020202020204" pitchFamily="34" charset="0"/>
              </a:rPr>
              <a:t>made by a victim with developmental disabilities to a family member, staff support, or </a:t>
            </a:r>
            <a:r>
              <a:rPr lang="en-US" dirty="0" smtClean="0">
                <a:latin typeface="Trebuchet MS" panose="020B0603020202020204" pitchFamily="34" charset="0"/>
              </a:rPr>
              <a:t>others, </a:t>
            </a:r>
            <a:r>
              <a:rPr lang="en-US" dirty="0">
                <a:latin typeface="Trebuchet MS" panose="020B0603020202020204" pitchFamily="34" charset="0"/>
              </a:rPr>
              <a:t>describing the assault in language and terminology that is typically used by that victim. This includes forensic interviews.</a:t>
            </a:r>
          </a:p>
          <a:p>
            <a:endParaRPr lang="en-US" dirty="0"/>
          </a:p>
        </p:txBody>
      </p:sp>
      <p:sp>
        <p:nvSpPr>
          <p:cNvPr id="7" name="TextBox 6"/>
          <p:cNvSpPr txBox="1"/>
          <p:nvPr/>
        </p:nvSpPr>
        <p:spPr>
          <a:xfrm>
            <a:off x="4953001" y="6354750"/>
            <a:ext cx="2050535" cy="369332"/>
          </a:xfrm>
          <a:prstGeom prst="rect">
            <a:avLst/>
          </a:prstGeom>
          <a:noFill/>
        </p:spPr>
        <p:txBody>
          <a:bodyPr wrap="square" rtlCol="0">
            <a:spAutoFit/>
          </a:bodyPr>
          <a:lstStyle/>
          <a:p>
            <a:pPr algn="ctr"/>
            <a:r>
              <a:rPr lang="en-US" dirty="0"/>
              <a:t>Maggie Conboy</a:t>
            </a:r>
          </a:p>
        </p:txBody>
      </p:sp>
    </p:spTree>
    <p:extLst>
      <p:ext uri="{BB962C8B-B14F-4D97-AF65-F5344CB8AC3E}">
        <p14:creationId xmlns:p14="http://schemas.microsoft.com/office/powerpoint/2010/main" val="3706250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81386"/>
          </a:xfrm>
        </p:spPr>
        <p:txBody>
          <a:bodyPr>
            <a:noAutofit/>
          </a:bodyPr>
          <a:lstStyle/>
          <a:p>
            <a:r>
              <a:rPr lang="en-US" sz="3600" dirty="0">
                <a:latin typeface="Trebuchet MS" panose="020B0603020202020204" pitchFamily="34" charset="0"/>
              </a:rPr>
              <a:t>Does a hearsay exception violate the 6</a:t>
            </a:r>
            <a:r>
              <a:rPr lang="en-US" sz="3600" baseline="30000" dirty="0">
                <a:latin typeface="Trebuchet MS" panose="020B0603020202020204" pitchFamily="34" charset="0"/>
              </a:rPr>
              <a:t>th</a:t>
            </a:r>
            <a:r>
              <a:rPr lang="en-US" sz="3600" dirty="0">
                <a:latin typeface="Trebuchet MS" panose="020B0603020202020204" pitchFamily="34" charset="0"/>
              </a:rPr>
              <a:t> Amendment Confrontation Clause?</a:t>
            </a:r>
          </a:p>
        </p:txBody>
      </p:sp>
      <p:sp>
        <p:nvSpPr>
          <p:cNvPr id="3" name="Content Placeholder 2"/>
          <p:cNvSpPr>
            <a:spLocks noGrp="1"/>
          </p:cNvSpPr>
          <p:nvPr>
            <p:ph idx="1"/>
          </p:nvPr>
        </p:nvSpPr>
        <p:spPr>
          <a:xfrm>
            <a:off x="1981200" y="1676400"/>
            <a:ext cx="8229600" cy="3810001"/>
          </a:xfrm>
        </p:spPr>
        <p:txBody>
          <a:bodyPr>
            <a:normAutofit fontScale="77500" lnSpcReduction="20000"/>
          </a:bodyPr>
          <a:lstStyle/>
          <a:p>
            <a:pPr marL="0" indent="0">
              <a:buNone/>
            </a:pPr>
            <a:r>
              <a:rPr lang="en-US" dirty="0">
                <a:latin typeface="Trebuchet MS" panose="020B0603020202020204" pitchFamily="34" charset="0"/>
              </a:rPr>
              <a:t>The 6th Amendment of the </a:t>
            </a:r>
            <a:r>
              <a:rPr lang="en-US" dirty="0" smtClean="0">
                <a:latin typeface="Trebuchet MS" panose="020B0603020202020204" pitchFamily="34" charset="0"/>
              </a:rPr>
              <a:t>Constitution - </a:t>
            </a:r>
            <a:r>
              <a:rPr lang="en-US" dirty="0">
                <a:latin typeface="Trebuchet MS" panose="020B0603020202020204" pitchFamily="34" charset="0"/>
              </a:rPr>
              <a:t>The “Confrontation Clause” requires that the accused in a criminal case have the opportunity to confront witnesses against him.  There are two types of out-of-court statements: “testimonial” and “nontestimonial.” Testimonial statements include those made during police interrogations, preliminary hearings, grand jury proceedings, and preparations for court proceedings. Nontestimonial statements include statements made to friends, family, co-workers, and strangers regarding an incident. </a:t>
            </a:r>
          </a:p>
          <a:p>
            <a:endParaRPr lang="en-US" dirty="0">
              <a:latin typeface="Trebuchet MS" panose="020B0603020202020204" pitchFamily="34" charset="0"/>
            </a:endParaRPr>
          </a:p>
        </p:txBody>
      </p:sp>
      <p:sp>
        <p:nvSpPr>
          <p:cNvPr id="7" name="TextBox 6"/>
          <p:cNvSpPr txBox="1"/>
          <p:nvPr/>
        </p:nvSpPr>
        <p:spPr>
          <a:xfrm>
            <a:off x="4953000" y="6396891"/>
            <a:ext cx="2057400" cy="369332"/>
          </a:xfrm>
          <a:prstGeom prst="rect">
            <a:avLst/>
          </a:prstGeom>
          <a:noFill/>
        </p:spPr>
        <p:txBody>
          <a:bodyPr wrap="square" rtlCol="0">
            <a:spAutoFit/>
          </a:bodyPr>
          <a:lstStyle/>
          <a:p>
            <a:pPr algn="ctr"/>
            <a:r>
              <a:rPr lang="en-US" dirty="0"/>
              <a:t>Maggie Conboy</a:t>
            </a:r>
          </a:p>
        </p:txBody>
      </p:sp>
    </p:spTree>
    <p:extLst>
      <p:ext uri="{BB962C8B-B14F-4D97-AF65-F5344CB8AC3E}">
        <p14:creationId xmlns:p14="http://schemas.microsoft.com/office/powerpoint/2010/main" val="3216859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What is a forensic interview?</a:t>
            </a:r>
            <a:endParaRPr lang="en-US" dirty="0">
              <a:latin typeface="Trebuchet MS" panose="020B0603020202020204" pitchFamily="34" charset="0"/>
            </a:endParaRPr>
          </a:p>
        </p:txBody>
      </p:sp>
      <p:sp>
        <p:nvSpPr>
          <p:cNvPr id="3" name="Content Placeholder 2"/>
          <p:cNvSpPr>
            <a:spLocks noGrp="1"/>
          </p:cNvSpPr>
          <p:nvPr>
            <p:ph idx="1"/>
          </p:nvPr>
        </p:nvSpPr>
        <p:spPr>
          <a:xfrm>
            <a:off x="1981200" y="1417638"/>
            <a:ext cx="8229600" cy="3840163"/>
          </a:xfrm>
        </p:spPr>
        <p:txBody>
          <a:bodyPr>
            <a:normAutofit fontScale="92500"/>
          </a:bodyPr>
          <a:lstStyle/>
          <a:p>
            <a:pPr marL="0" indent="0">
              <a:buNone/>
            </a:pPr>
            <a:r>
              <a:rPr lang="en-US" dirty="0">
                <a:latin typeface="Trebuchet MS" panose="020B0603020202020204" pitchFamily="34" charset="0"/>
              </a:rPr>
              <a:t>Forensic interviews are video taped and are provided to adults with developmental disabilities who may have experienced abuse or who have witnessed a crime or other violent act. The primary aim of a forensic interview is to aid in ensuring the safety of the individual and </a:t>
            </a:r>
            <a:r>
              <a:rPr lang="en-US" dirty="0" smtClean="0">
                <a:latin typeface="Trebuchet MS" panose="020B0603020202020204" pitchFamily="34" charset="0"/>
              </a:rPr>
              <a:t>they are </a:t>
            </a:r>
            <a:r>
              <a:rPr lang="en-US" dirty="0">
                <a:latin typeface="Trebuchet MS" panose="020B0603020202020204" pitchFamily="34" charset="0"/>
              </a:rPr>
              <a:t>provided by disability knowledgeable professionals.</a:t>
            </a:r>
          </a:p>
          <a:p>
            <a:pPr marL="0" indent="0">
              <a:buNone/>
            </a:pPr>
            <a:endParaRPr lang="en-US" dirty="0"/>
          </a:p>
        </p:txBody>
      </p:sp>
      <p:sp>
        <p:nvSpPr>
          <p:cNvPr id="7" name="TextBox 6"/>
          <p:cNvSpPr txBox="1"/>
          <p:nvPr/>
        </p:nvSpPr>
        <p:spPr>
          <a:xfrm>
            <a:off x="4953000" y="6400800"/>
            <a:ext cx="2286000" cy="369332"/>
          </a:xfrm>
          <a:prstGeom prst="rect">
            <a:avLst/>
          </a:prstGeom>
          <a:noFill/>
        </p:spPr>
        <p:txBody>
          <a:bodyPr wrap="square" rtlCol="0">
            <a:spAutoFit/>
          </a:bodyPr>
          <a:lstStyle/>
          <a:p>
            <a:pPr algn="ctr"/>
            <a:r>
              <a:rPr lang="en-US" dirty="0"/>
              <a:t>Diana Goldberg</a:t>
            </a:r>
          </a:p>
        </p:txBody>
      </p:sp>
    </p:spTree>
    <p:extLst>
      <p:ext uri="{BB962C8B-B14F-4D97-AF65-F5344CB8AC3E}">
        <p14:creationId xmlns:p14="http://schemas.microsoft.com/office/powerpoint/2010/main" val="1312192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Is a Forensic Interview Hearsay?</a:t>
            </a:r>
            <a:endParaRPr lang="en-US" dirty="0">
              <a:latin typeface="Trebuchet MS" panose="020B0603020202020204" pitchFamily="34" charset="0"/>
            </a:endParaRPr>
          </a:p>
        </p:txBody>
      </p:sp>
      <p:sp>
        <p:nvSpPr>
          <p:cNvPr id="3" name="Content Placeholder 2"/>
          <p:cNvSpPr>
            <a:spLocks noGrp="1"/>
          </p:cNvSpPr>
          <p:nvPr>
            <p:ph idx="1"/>
          </p:nvPr>
        </p:nvSpPr>
        <p:spPr/>
        <p:txBody>
          <a:bodyPr/>
          <a:lstStyle/>
          <a:p>
            <a:pPr marL="0" indent="0">
              <a:buNone/>
            </a:pPr>
            <a:r>
              <a:rPr lang="en-US" dirty="0">
                <a:latin typeface="Trebuchet MS" panose="020B0603020202020204" pitchFamily="34" charset="0"/>
              </a:rPr>
              <a:t>Forensic interviews are often considered hearsay and inadmissible.  Specifically </a:t>
            </a:r>
            <a:r>
              <a:rPr lang="en-US" dirty="0" smtClean="0">
                <a:latin typeface="Trebuchet MS" panose="020B0603020202020204" pitchFamily="34" charset="0"/>
              </a:rPr>
              <a:t>in </a:t>
            </a:r>
            <a:r>
              <a:rPr lang="en-US" dirty="0">
                <a:latin typeface="Trebuchet MS" panose="020B0603020202020204" pitchFamily="34" charset="0"/>
              </a:rPr>
              <a:t>criminal </a:t>
            </a:r>
            <a:r>
              <a:rPr lang="en-US" dirty="0" smtClean="0">
                <a:latin typeface="Trebuchet MS" panose="020B0603020202020204" pitchFamily="34" charset="0"/>
              </a:rPr>
              <a:t>cases, </a:t>
            </a:r>
            <a:r>
              <a:rPr lang="en-US" dirty="0">
                <a:latin typeface="Trebuchet MS" panose="020B0603020202020204" pitchFamily="34" charset="0"/>
              </a:rPr>
              <a:t>the victim with developmental disabilities must testify in order for the victim’s ‘testimonial’ hearsay statement to be admitted at trial.</a:t>
            </a:r>
          </a:p>
          <a:p>
            <a:endParaRPr lang="en-US" dirty="0"/>
          </a:p>
        </p:txBody>
      </p:sp>
      <p:sp>
        <p:nvSpPr>
          <p:cNvPr id="7" name="TextBox 6"/>
          <p:cNvSpPr txBox="1"/>
          <p:nvPr/>
        </p:nvSpPr>
        <p:spPr>
          <a:xfrm>
            <a:off x="4800600" y="6317316"/>
            <a:ext cx="2514600" cy="369332"/>
          </a:xfrm>
          <a:prstGeom prst="rect">
            <a:avLst/>
          </a:prstGeom>
          <a:noFill/>
        </p:spPr>
        <p:txBody>
          <a:bodyPr wrap="square" rtlCol="0">
            <a:spAutoFit/>
          </a:bodyPr>
          <a:lstStyle/>
          <a:p>
            <a:pPr algn="ctr"/>
            <a:r>
              <a:rPr lang="en-US" dirty="0"/>
              <a:t>Diana Goldberg</a:t>
            </a:r>
          </a:p>
        </p:txBody>
      </p:sp>
    </p:spTree>
    <p:extLst>
      <p:ext uri="{BB962C8B-B14F-4D97-AF65-F5344CB8AC3E}">
        <p14:creationId xmlns:p14="http://schemas.microsoft.com/office/powerpoint/2010/main" val="3511510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Why Law Enforcement Struggles …</a:t>
            </a:r>
            <a:endParaRPr lang="en-US" dirty="0">
              <a:latin typeface="Trebuchet MS" panose="020B0603020202020204" pitchFamily="34" charset="0"/>
            </a:endParaRPr>
          </a:p>
        </p:txBody>
      </p:sp>
      <p:sp>
        <p:nvSpPr>
          <p:cNvPr id="3" name="Content Placeholder 2"/>
          <p:cNvSpPr>
            <a:spLocks noGrp="1"/>
          </p:cNvSpPr>
          <p:nvPr>
            <p:ph idx="1"/>
          </p:nvPr>
        </p:nvSpPr>
        <p:spPr/>
        <p:txBody>
          <a:bodyPr/>
          <a:lstStyle/>
          <a:p>
            <a:pPr marL="0" indent="0">
              <a:buNone/>
            </a:pPr>
            <a:r>
              <a:rPr lang="en-US" dirty="0">
                <a:latin typeface="Trebuchet MS" panose="020B0603020202020204" pitchFamily="34" charset="0"/>
              </a:rPr>
              <a:t>The strongest </a:t>
            </a:r>
            <a:r>
              <a:rPr lang="en-US" dirty="0" smtClean="0">
                <a:latin typeface="Trebuchet MS" panose="020B0603020202020204" pitchFamily="34" charset="0"/>
              </a:rPr>
              <a:t>criminal cases with disabled victims </a:t>
            </a:r>
            <a:r>
              <a:rPr lang="en-US" dirty="0">
                <a:latin typeface="Trebuchet MS" panose="020B0603020202020204" pitchFamily="34" charset="0"/>
              </a:rPr>
              <a:t>are built like homicide prosecutions in that they are not dependent solely on the victim’s testimony. However, focus on the victim with </a:t>
            </a:r>
            <a:r>
              <a:rPr lang="en-US" dirty="0" smtClean="0">
                <a:latin typeface="Trebuchet MS" panose="020B0603020202020204" pitchFamily="34" charset="0"/>
              </a:rPr>
              <a:t>a developmental </a:t>
            </a:r>
            <a:r>
              <a:rPr lang="en-US" dirty="0">
                <a:latin typeface="Trebuchet MS" panose="020B0603020202020204" pitchFamily="34" charset="0"/>
              </a:rPr>
              <a:t>disability’s credibility and capacity often weighs heavy on a prosecutor’s willingness to accept even the strongest case. </a:t>
            </a:r>
          </a:p>
          <a:p>
            <a:endParaRPr lang="en-US" dirty="0"/>
          </a:p>
        </p:txBody>
      </p:sp>
      <p:sp>
        <p:nvSpPr>
          <p:cNvPr id="7" name="TextBox 6"/>
          <p:cNvSpPr txBox="1"/>
          <p:nvPr/>
        </p:nvSpPr>
        <p:spPr>
          <a:xfrm>
            <a:off x="4724400" y="6400800"/>
            <a:ext cx="3048000" cy="369332"/>
          </a:xfrm>
          <a:prstGeom prst="rect">
            <a:avLst/>
          </a:prstGeom>
          <a:noFill/>
        </p:spPr>
        <p:txBody>
          <a:bodyPr wrap="square" rtlCol="0">
            <a:spAutoFit/>
          </a:bodyPr>
          <a:lstStyle/>
          <a:p>
            <a:pPr algn="ctr"/>
            <a:r>
              <a:rPr lang="en-US" dirty="0"/>
              <a:t>Carole O’Shea</a:t>
            </a:r>
          </a:p>
        </p:txBody>
      </p:sp>
    </p:spTree>
    <p:extLst>
      <p:ext uri="{BB962C8B-B14F-4D97-AF65-F5344CB8AC3E}">
        <p14:creationId xmlns:p14="http://schemas.microsoft.com/office/powerpoint/2010/main" val="1407390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rebuchet MS" panose="020B0603020202020204" pitchFamily="34" charset="0"/>
              </a:rPr>
              <a:t>Why Forensic Interviews and Hearsay Make a Difference </a:t>
            </a:r>
            <a:endParaRPr lang="en-US" dirty="0">
              <a:latin typeface="Trebuchet MS" panose="020B0603020202020204" pitchFamily="34" charset="0"/>
            </a:endParaRPr>
          </a:p>
        </p:txBody>
      </p:sp>
      <p:sp>
        <p:nvSpPr>
          <p:cNvPr id="3" name="Content Placeholder 2"/>
          <p:cNvSpPr>
            <a:spLocks noGrp="1"/>
          </p:cNvSpPr>
          <p:nvPr>
            <p:ph idx="1"/>
          </p:nvPr>
        </p:nvSpPr>
        <p:spPr>
          <a:xfrm>
            <a:off x="1981200" y="1600201"/>
            <a:ext cx="8229600" cy="3962400"/>
          </a:xfrm>
        </p:spPr>
        <p:txBody>
          <a:bodyPr>
            <a:normAutofit fontScale="92500" lnSpcReduction="10000"/>
          </a:bodyPr>
          <a:lstStyle/>
          <a:p>
            <a:pPr marL="0" indent="0">
              <a:buNone/>
            </a:pPr>
            <a:r>
              <a:rPr lang="en-US" dirty="0">
                <a:latin typeface="Trebuchet MS" panose="020B0603020202020204" pitchFamily="34" charset="0"/>
              </a:rPr>
              <a:t>In many sexual assault </a:t>
            </a:r>
            <a:r>
              <a:rPr lang="en-US" dirty="0" smtClean="0">
                <a:latin typeface="Trebuchet MS" panose="020B0603020202020204" pitchFamily="34" charset="0"/>
              </a:rPr>
              <a:t>cases, </a:t>
            </a:r>
            <a:r>
              <a:rPr lang="en-US" dirty="0">
                <a:latin typeface="Trebuchet MS" panose="020B0603020202020204" pitchFamily="34" charset="0"/>
              </a:rPr>
              <a:t>medical evidence, specifically physical evidence from the crime </a:t>
            </a:r>
            <a:r>
              <a:rPr lang="en-US" dirty="0" smtClean="0">
                <a:latin typeface="Trebuchet MS" panose="020B0603020202020204" pitchFamily="34" charset="0"/>
              </a:rPr>
              <a:t>scene, </a:t>
            </a:r>
            <a:r>
              <a:rPr lang="en-US" dirty="0">
                <a:latin typeface="Trebuchet MS" panose="020B0603020202020204" pitchFamily="34" charset="0"/>
              </a:rPr>
              <a:t>is usually lacking or absent.  So, apart from the victim and the offender, there are rarely any witnesses to the </a:t>
            </a:r>
            <a:r>
              <a:rPr lang="en-US" dirty="0" smtClean="0">
                <a:latin typeface="Trebuchet MS" panose="020B0603020202020204" pitchFamily="34" charset="0"/>
              </a:rPr>
              <a:t>abuse. </a:t>
            </a:r>
            <a:r>
              <a:rPr lang="en-US" dirty="0">
                <a:latin typeface="Trebuchet MS" panose="020B0603020202020204" pitchFamily="34" charset="0"/>
              </a:rPr>
              <a:t>Consequently, the forensic interview offers a sense of reliability of victims with developmental </a:t>
            </a:r>
            <a:r>
              <a:rPr lang="en-US" dirty="0" smtClean="0">
                <a:latin typeface="Trebuchet MS" panose="020B0603020202020204" pitchFamily="34" charset="0"/>
              </a:rPr>
              <a:t>disabilities’ </a:t>
            </a:r>
            <a:r>
              <a:rPr lang="en-US" dirty="0">
                <a:latin typeface="Trebuchet MS" panose="020B0603020202020204" pitchFamily="34" charset="0"/>
              </a:rPr>
              <a:t>statements about their abuse for judges and juries.</a:t>
            </a:r>
          </a:p>
          <a:p>
            <a:endParaRPr lang="en-US" dirty="0"/>
          </a:p>
        </p:txBody>
      </p:sp>
      <p:sp>
        <p:nvSpPr>
          <p:cNvPr id="7" name="TextBox 6"/>
          <p:cNvSpPr txBox="1"/>
          <p:nvPr/>
        </p:nvSpPr>
        <p:spPr>
          <a:xfrm>
            <a:off x="4724400" y="6322485"/>
            <a:ext cx="2971800" cy="369332"/>
          </a:xfrm>
          <a:prstGeom prst="rect">
            <a:avLst/>
          </a:prstGeom>
          <a:noFill/>
        </p:spPr>
        <p:txBody>
          <a:bodyPr wrap="square" rtlCol="0">
            <a:spAutoFit/>
          </a:bodyPr>
          <a:lstStyle/>
          <a:p>
            <a:pPr algn="ctr"/>
            <a:r>
              <a:rPr lang="en-US" dirty="0"/>
              <a:t>Carole O’Shea</a:t>
            </a:r>
          </a:p>
        </p:txBody>
      </p:sp>
    </p:spTree>
    <p:extLst>
      <p:ext uri="{BB962C8B-B14F-4D97-AF65-F5344CB8AC3E}">
        <p14:creationId xmlns:p14="http://schemas.microsoft.com/office/powerpoint/2010/main" val="1598027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rebuchet MS" panose="020B0603020202020204" pitchFamily="34" charset="0"/>
              </a:rPr>
              <a:t>Why do People with Developmental Disabilities need a Hearsay Exception?</a:t>
            </a:r>
            <a:endParaRPr lang="en-US" dirty="0">
              <a:latin typeface="Trebuchet MS" panose="020B0603020202020204" pitchFamily="34" charset="0"/>
            </a:endParaRPr>
          </a:p>
        </p:txBody>
      </p:sp>
      <p:sp>
        <p:nvSpPr>
          <p:cNvPr id="3" name="Content Placeholder 2"/>
          <p:cNvSpPr>
            <a:spLocks noGrp="1"/>
          </p:cNvSpPr>
          <p:nvPr>
            <p:ph idx="1"/>
          </p:nvPr>
        </p:nvSpPr>
        <p:spPr>
          <a:xfrm>
            <a:off x="1981200" y="1600202"/>
            <a:ext cx="8229600" cy="3657599"/>
          </a:xfrm>
        </p:spPr>
        <p:txBody>
          <a:bodyPr>
            <a:normAutofit fontScale="92500" lnSpcReduction="20000"/>
          </a:bodyPr>
          <a:lstStyle/>
          <a:p>
            <a:pPr marL="0" indent="0">
              <a:buNone/>
            </a:pPr>
            <a:r>
              <a:rPr lang="en-US" dirty="0">
                <a:latin typeface="Trebuchet MS" panose="020B0603020202020204" pitchFamily="34" charset="0"/>
              </a:rPr>
              <a:t>Data on sexual assault crimes against people who have developmental disabilities is alarming. Upwards of 80 percent of women and 32 percent of men with developmental disabilities will be victims of sexual violence. However, research also shows that prosecutors report </a:t>
            </a:r>
            <a:r>
              <a:rPr lang="en-US" dirty="0" smtClean="0">
                <a:latin typeface="Trebuchet MS" panose="020B0603020202020204" pitchFamily="34" charset="0"/>
              </a:rPr>
              <a:t>that less </a:t>
            </a:r>
            <a:r>
              <a:rPr lang="en-US" dirty="0">
                <a:latin typeface="Trebuchet MS" panose="020B0603020202020204" pitchFamily="34" charset="0"/>
              </a:rPr>
              <a:t>than one percent (1%) of their sexual assault cases involved victims with developmental disabilities. </a:t>
            </a:r>
          </a:p>
          <a:p>
            <a:endParaRPr lang="en-US" dirty="0"/>
          </a:p>
        </p:txBody>
      </p:sp>
      <p:sp>
        <p:nvSpPr>
          <p:cNvPr id="7" name="TextBox 6"/>
          <p:cNvSpPr txBox="1"/>
          <p:nvPr/>
        </p:nvSpPr>
        <p:spPr>
          <a:xfrm>
            <a:off x="4648200" y="6400800"/>
            <a:ext cx="2819400" cy="369332"/>
          </a:xfrm>
          <a:prstGeom prst="rect">
            <a:avLst/>
          </a:prstGeom>
          <a:noFill/>
        </p:spPr>
        <p:txBody>
          <a:bodyPr wrap="square" rtlCol="0">
            <a:spAutoFit/>
          </a:bodyPr>
          <a:lstStyle/>
          <a:p>
            <a:pPr algn="ctr"/>
            <a:r>
              <a:rPr lang="en-US" dirty="0"/>
              <a:t>Darla Stuart</a:t>
            </a:r>
          </a:p>
        </p:txBody>
      </p:sp>
    </p:spTree>
    <p:extLst>
      <p:ext uri="{BB962C8B-B14F-4D97-AF65-F5344CB8AC3E}">
        <p14:creationId xmlns:p14="http://schemas.microsoft.com/office/powerpoint/2010/main" val="3792013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smtClean="0">
                <a:latin typeface="Trebuchet MS" panose="020B0603020202020204" pitchFamily="34" charset="0"/>
              </a:rPr>
              <a:t>Welcome</a:t>
            </a:r>
            <a:r>
              <a:rPr lang="en-US" b="1" dirty="0"/>
              <a:t> </a:t>
            </a:r>
            <a:r>
              <a:rPr lang="en-US" b="1" dirty="0" smtClean="0"/>
              <a:t>to NCCJD’s Webinar</a:t>
            </a:r>
            <a:endParaRPr lang="en-US" b="1" dirty="0"/>
          </a:p>
        </p:txBody>
      </p:sp>
      <p:sp>
        <p:nvSpPr>
          <p:cNvPr id="7" name="Content Placeholder 2"/>
          <p:cNvSpPr>
            <a:spLocks noGrp="1"/>
          </p:cNvSpPr>
          <p:nvPr>
            <p:ph idx="1"/>
          </p:nvPr>
        </p:nvSpPr>
        <p:spPr>
          <a:xfrm>
            <a:off x="1658390" y="1143000"/>
            <a:ext cx="9067800" cy="4495800"/>
          </a:xfrm>
        </p:spPr>
        <p:txBody>
          <a:bodyPr>
            <a:normAutofit fontScale="92500"/>
          </a:bodyPr>
          <a:lstStyle/>
          <a:p>
            <a:pPr lvl="0"/>
            <a:r>
              <a:rPr lang="en-US" dirty="0" smtClean="0">
                <a:latin typeface="Trebuchet MS" panose="020B0603020202020204" pitchFamily="34" charset="0"/>
              </a:rPr>
              <a:t>First time using webex?</a:t>
            </a:r>
          </a:p>
          <a:p>
            <a:pPr lvl="1"/>
            <a:r>
              <a:rPr lang="en-US" dirty="0" smtClean="0">
                <a:latin typeface="Trebuchet MS" panose="020B0603020202020204" pitchFamily="34" charset="0"/>
              </a:rPr>
              <a:t>You can communicate using the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Chat Box </a:t>
            </a:r>
            <a:r>
              <a:rPr lang="en-US" dirty="0" smtClean="0">
                <a:latin typeface="Trebuchet MS" panose="020B0603020202020204" pitchFamily="34" charset="0"/>
              </a:rPr>
              <a:t>and seek technical assistance if needed.</a:t>
            </a:r>
          </a:p>
          <a:p>
            <a:pPr lvl="1"/>
            <a:r>
              <a:rPr lang="en-US" dirty="0" smtClean="0">
                <a:latin typeface="Trebuchet MS" panose="020B0603020202020204" pitchFamily="34" charset="0"/>
              </a:rPr>
              <a:t>You can type questions about the material presented in the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Q&amp;A</a:t>
            </a:r>
            <a:r>
              <a:rPr lang="en-US" dirty="0" smtClean="0">
                <a:solidFill>
                  <a:srgbClr val="EA7125"/>
                </a:solidFill>
                <a:latin typeface="Trebuchet MS" panose="020B0603020202020204" pitchFamily="34" charset="0"/>
              </a:rPr>
              <a:t> </a:t>
            </a:r>
            <a:r>
              <a:rPr lang="en-US" dirty="0" smtClean="0">
                <a:latin typeface="Trebuchet MS" panose="020B0603020202020204" pitchFamily="34" charset="0"/>
              </a:rPr>
              <a:t>section.</a:t>
            </a:r>
          </a:p>
          <a:p>
            <a:pPr lvl="1"/>
            <a:r>
              <a:rPr lang="en-US" dirty="0" smtClean="0"/>
              <a:t>Use this link for live captioning: </a:t>
            </a:r>
            <a:r>
              <a:rPr lang="en-US" dirty="0">
                <a:hlinkClick r:id="rId3"/>
              </a:rPr>
              <a:t>http://</a:t>
            </a:r>
            <a:r>
              <a:rPr lang="en-US" dirty="0" smtClean="0">
                <a:hlinkClick r:id="rId3"/>
              </a:rPr>
              <a:t>streamtext.net/text.aspx?event=Arc</a:t>
            </a:r>
            <a:r>
              <a:rPr lang="en-US" dirty="0" smtClean="0"/>
              <a:t>  </a:t>
            </a:r>
            <a:endParaRPr lang="en-US" dirty="0"/>
          </a:p>
          <a:p>
            <a:pPr lvl="1"/>
            <a:r>
              <a:rPr lang="en-US" dirty="0" smtClean="0">
                <a:latin typeface="Trebuchet MS" panose="020B0603020202020204" pitchFamily="34" charset="0"/>
              </a:rPr>
              <a:t>Today’s webinar will be </a:t>
            </a:r>
            <a:r>
              <a:rPr lang="en-US" b="1" dirty="0" smtClean="0">
                <a:solidFill>
                  <a:srgbClr val="EA7125"/>
                </a:solidFill>
                <a:effectLst>
                  <a:outerShdw blurRad="38100" dist="38100" dir="2700000" algn="tl">
                    <a:srgbClr val="000000">
                      <a:alpha val="43137"/>
                    </a:srgbClr>
                  </a:outerShdw>
                </a:effectLst>
                <a:latin typeface="Trebuchet MS" panose="020B0603020202020204" pitchFamily="34" charset="0"/>
              </a:rPr>
              <a:t>recorded and archived </a:t>
            </a:r>
            <a:r>
              <a:rPr lang="en-US" dirty="0" smtClean="0">
                <a:latin typeface="Trebuchet MS" panose="020B0603020202020204" pitchFamily="34" charset="0"/>
              </a:rPr>
              <a:t>on the NCCJD website. Please keep this in mind when sharing information and experiences during the webinar.</a:t>
            </a:r>
          </a:p>
          <a:p>
            <a:pPr lvl="1"/>
            <a:endParaRPr lang="en-US" dirty="0" smtClean="0">
              <a:latin typeface="Trebuchet MS" panose="020B0603020202020204" pitchFamily="34" charset="0"/>
            </a:endParaRPr>
          </a:p>
          <a:p>
            <a:pPr lvl="1">
              <a:buNone/>
            </a:pPr>
            <a:endParaRPr lang="en-US" dirty="0" smtClean="0">
              <a:latin typeface="Trebuchet MS" panose="020B0603020202020204" pitchFamily="34" charset="0"/>
            </a:endParaRPr>
          </a:p>
        </p:txBody>
      </p:sp>
    </p:spTree>
    <p:extLst>
      <p:ext uri="{BB962C8B-B14F-4D97-AF65-F5344CB8AC3E}">
        <p14:creationId xmlns:p14="http://schemas.microsoft.com/office/powerpoint/2010/main" val="3195197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Strategies to Replicate</a:t>
            </a:r>
            <a:endParaRPr lang="en-US" dirty="0">
              <a:latin typeface="Trebuchet MS" panose="020B0603020202020204" pitchFamily="34" charset="0"/>
            </a:endParaRPr>
          </a:p>
        </p:txBody>
      </p:sp>
      <p:sp>
        <p:nvSpPr>
          <p:cNvPr id="3" name="Content Placeholder 2"/>
          <p:cNvSpPr>
            <a:spLocks noGrp="1"/>
          </p:cNvSpPr>
          <p:nvPr>
            <p:ph idx="1"/>
          </p:nvPr>
        </p:nvSpPr>
        <p:spPr>
          <a:xfrm>
            <a:off x="1981200" y="1600201"/>
            <a:ext cx="8229600" cy="4038600"/>
          </a:xfrm>
        </p:spPr>
        <p:txBody>
          <a:bodyPr>
            <a:normAutofit fontScale="77500" lnSpcReduction="20000"/>
          </a:bodyPr>
          <a:lstStyle/>
          <a:p>
            <a:r>
              <a:rPr lang="en-US" dirty="0">
                <a:latin typeface="Trebuchet MS" panose="020B0603020202020204" pitchFamily="34" charset="0"/>
              </a:rPr>
              <a:t>Everyone has a role …</a:t>
            </a:r>
          </a:p>
          <a:p>
            <a:r>
              <a:rPr lang="en-US" dirty="0">
                <a:latin typeface="Trebuchet MS" panose="020B0603020202020204" pitchFamily="34" charset="0"/>
              </a:rPr>
              <a:t>Victims with Developmental Disabilities and their families</a:t>
            </a:r>
          </a:p>
          <a:p>
            <a:r>
              <a:rPr lang="en-US" dirty="0">
                <a:latin typeface="Trebuchet MS" panose="020B0603020202020204" pitchFamily="34" charset="0"/>
              </a:rPr>
              <a:t>Law Enforcement</a:t>
            </a:r>
          </a:p>
          <a:p>
            <a:r>
              <a:rPr lang="en-US" dirty="0">
                <a:latin typeface="Trebuchet MS" panose="020B0603020202020204" pitchFamily="34" charset="0"/>
              </a:rPr>
              <a:t>District Attorneys</a:t>
            </a:r>
          </a:p>
          <a:p>
            <a:r>
              <a:rPr lang="en-US" dirty="0">
                <a:latin typeface="Trebuchet MS" panose="020B0603020202020204" pitchFamily="34" charset="0"/>
              </a:rPr>
              <a:t>Victim Advocates</a:t>
            </a:r>
          </a:p>
          <a:p>
            <a:r>
              <a:rPr lang="en-US" dirty="0">
                <a:latin typeface="Trebuchet MS" panose="020B0603020202020204" pitchFamily="34" charset="0"/>
              </a:rPr>
              <a:t>Children Advocacy Centers</a:t>
            </a:r>
          </a:p>
          <a:p>
            <a:r>
              <a:rPr lang="en-US" dirty="0">
                <a:latin typeface="Trebuchet MS" panose="020B0603020202020204" pitchFamily="34" charset="0"/>
              </a:rPr>
              <a:t>Victim focused Legislator</a:t>
            </a:r>
          </a:p>
          <a:p>
            <a:r>
              <a:rPr lang="en-US" dirty="0">
                <a:latin typeface="Trebuchet MS" panose="020B0603020202020204" pitchFamily="34" charset="0"/>
              </a:rPr>
              <a:t>The Arc </a:t>
            </a:r>
          </a:p>
          <a:p>
            <a:r>
              <a:rPr lang="en-US" dirty="0">
                <a:latin typeface="Trebuchet MS" panose="020B0603020202020204" pitchFamily="34" charset="0"/>
              </a:rPr>
              <a:t>Plus</a:t>
            </a:r>
          </a:p>
          <a:p>
            <a:endParaRPr lang="en-US" dirty="0"/>
          </a:p>
        </p:txBody>
      </p:sp>
      <p:sp>
        <p:nvSpPr>
          <p:cNvPr id="7" name="TextBox 6"/>
          <p:cNvSpPr txBox="1"/>
          <p:nvPr/>
        </p:nvSpPr>
        <p:spPr>
          <a:xfrm>
            <a:off x="5181600" y="6317316"/>
            <a:ext cx="2590800" cy="369332"/>
          </a:xfrm>
          <a:prstGeom prst="rect">
            <a:avLst/>
          </a:prstGeom>
          <a:noFill/>
        </p:spPr>
        <p:txBody>
          <a:bodyPr wrap="square" rtlCol="0">
            <a:spAutoFit/>
          </a:bodyPr>
          <a:lstStyle/>
          <a:p>
            <a:pPr algn="ctr"/>
            <a:r>
              <a:rPr lang="en-US" dirty="0"/>
              <a:t>Darla Stuart</a:t>
            </a:r>
          </a:p>
        </p:txBody>
      </p:sp>
    </p:spTree>
    <p:extLst>
      <p:ext uri="{BB962C8B-B14F-4D97-AF65-F5344CB8AC3E}">
        <p14:creationId xmlns:p14="http://schemas.microsoft.com/office/powerpoint/2010/main" val="364857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More Information</a:t>
            </a:r>
            <a:endParaRPr lang="en-US" dirty="0">
              <a:latin typeface="Trebuchet MS" panose="020B0603020202020204" pitchFamily="34" charset="0"/>
            </a:endParaRPr>
          </a:p>
        </p:txBody>
      </p:sp>
      <p:sp>
        <p:nvSpPr>
          <p:cNvPr id="3" name="Content Placeholder 2"/>
          <p:cNvSpPr>
            <a:spLocks noGrp="1"/>
          </p:cNvSpPr>
          <p:nvPr>
            <p:ph idx="1"/>
          </p:nvPr>
        </p:nvSpPr>
        <p:spPr>
          <a:xfrm>
            <a:off x="609600" y="1305098"/>
            <a:ext cx="10972800" cy="3965171"/>
          </a:xfrm>
        </p:spPr>
        <p:txBody>
          <a:bodyPr>
            <a:normAutofit fontScale="62500" lnSpcReduction="20000"/>
          </a:bodyPr>
          <a:lstStyle/>
          <a:p>
            <a:pPr marL="0" indent="0">
              <a:buNone/>
            </a:pPr>
            <a:r>
              <a:rPr lang="en-US" sz="3600" dirty="0">
                <a:latin typeface="Trebuchet MS" panose="020B0603020202020204" pitchFamily="34" charset="0"/>
              </a:rPr>
              <a:t>More info on Colorado’s Hearsay Exception Passage </a:t>
            </a:r>
            <a:r>
              <a:rPr lang="en-US" sz="4400" u="sng" dirty="0">
                <a:latin typeface="Trebuchet MS" panose="020B0603020202020204" pitchFamily="34" charset="0"/>
                <a:hlinkClick r:id="rId3"/>
              </a:rPr>
              <a:t>https://sites.google.com/site/cohb1085ensuringjustice/</a:t>
            </a:r>
            <a:endParaRPr lang="en-US" sz="4400" dirty="0">
              <a:latin typeface="Trebuchet MS" panose="020B0603020202020204" pitchFamily="34" charset="0"/>
            </a:endParaRPr>
          </a:p>
          <a:p>
            <a:endParaRPr lang="en-US" sz="4400" dirty="0">
              <a:latin typeface="Trebuchet MS" panose="020B0603020202020204" pitchFamily="34" charset="0"/>
            </a:endParaRPr>
          </a:p>
          <a:p>
            <a:pPr marL="0" indent="0">
              <a:buNone/>
            </a:pPr>
            <a:r>
              <a:rPr lang="en-US" dirty="0">
                <a:latin typeface="Trebuchet MS" panose="020B0603020202020204" pitchFamily="34" charset="0"/>
              </a:rPr>
              <a:t>Contact:</a:t>
            </a:r>
          </a:p>
          <a:p>
            <a:pPr marL="0" indent="0">
              <a:lnSpc>
                <a:spcPct val="120000"/>
              </a:lnSpc>
              <a:spcBef>
                <a:spcPts val="0"/>
              </a:spcBef>
              <a:buNone/>
            </a:pPr>
            <a:r>
              <a:rPr lang="en-US" b="1" dirty="0">
                <a:latin typeface="Trebuchet MS" panose="020B0603020202020204" pitchFamily="34" charset="0"/>
              </a:rPr>
              <a:t>Maggie Conboy, </a:t>
            </a:r>
          </a:p>
          <a:p>
            <a:pPr marL="0" indent="0">
              <a:lnSpc>
                <a:spcPct val="120000"/>
              </a:lnSpc>
              <a:spcBef>
                <a:spcPts val="0"/>
              </a:spcBef>
              <a:buNone/>
            </a:pPr>
            <a:r>
              <a:rPr lang="en-US" dirty="0">
                <a:latin typeface="Trebuchet MS" panose="020B0603020202020204" pitchFamily="34" charset="0"/>
              </a:rPr>
              <a:t>Chief Deputy District Attorney, The Denver District Attorney’s Office – 720.913.9000</a:t>
            </a:r>
          </a:p>
          <a:p>
            <a:pPr marL="0" indent="0">
              <a:lnSpc>
                <a:spcPct val="120000"/>
              </a:lnSpc>
              <a:spcBef>
                <a:spcPts val="0"/>
              </a:spcBef>
              <a:buNone/>
            </a:pPr>
            <a:r>
              <a:rPr lang="en-US" b="1" dirty="0">
                <a:latin typeface="Trebuchet MS" panose="020B0603020202020204" pitchFamily="34" charset="0"/>
              </a:rPr>
              <a:t>Diana Goldberg</a:t>
            </a:r>
            <a:r>
              <a:rPr lang="en-US" dirty="0">
                <a:latin typeface="Trebuchet MS" panose="020B0603020202020204" pitchFamily="34" charset="0"/>
              </a:rPr>
              <a:t>, </a:t>
            </a:r>
          </a:p>
          <a:p>
            <a:pPr marL="0" indent="0">
              <a:lnSpc>
                <a:spcPct val="120000"/>
              </a:lnSpc>
              <a:spcBef>
                <a:spcPts val="0"/>
              </a:spcBef>
              <a:buNone/>
            </a:pPr>
            <a:r>
              <a:rPr lang="en-US" dirty="0">
                <a:latin typeface="Trebuchet MS" panose="020B0603020202020204" pitchFamily="34" charset="0"/>
              </a:rPr>
              <a:t>Executive Director, </a:t>
            </a:r>
            <a:r>
              <a:rPr lang="en-US" dirty="0" err="1">
                <a:latin typeface="Trebuchet MS" panose="020B0603020202020204" pitchFamily="34" charset="0"/>
              </a:rPr>
              <a:t>SungateKids</a:t>
            </a:r>
            <a:r>
              <a:rPr lang="en-US" dirty="0">
                <a:latin typeface="Trebuchet MS" panose="020B0603020202020204" pitchFamily="34" charset="0"/>
              </a:rPr>
              <a:t> -303.368.1065</a:t>
            </a:r>
          </a:p>
          <a:p>
            <a:pPr marL="0" indent="0">
              <a:lnSpc>
                <a:spcPct val="120000"/>
              </a:lnSpc>
              <a:spcBef>
                <a:spcPts val="0"/>
              </a:spcBef>
              <a:buNone/>
            </a:pPr>
            <a:r>
              <a:rPr lang="en-US" b="1" dirty="0">
                <a:latin typeface="Trebuchet MS" panose="020B0603020202020204" pitchFamily="34" charset="0"/>
              </a:rPr>
              <a:t>Carole O’Shea, </a:t>
            </a:r>
          </a:p>
          <a:p>
            <a:pPr marL="0" indent="0">
              <a:lnSpc>
                <a:spcPct val="120000"/>
              </a:lnSpc>
              <a:spcBef>
                <a:spcPts val="0"/>
              </a:spcBef>
              <a:buNone/>
            </a:pPr>
            <a:r>
              <a:rPr lang="en-US" dirty="0">
                <a:latin typeface="Trebuchet MS" panose="020B0603020202020204" pitchFamily="34" charset="0"/>
              </a:rPr>
              <a:t>Supervisor Victim Advocate, Aurora Police Department – 303.739.6086</a:t>
            </a:r>
          </a:p>
          <a:p>
            <a:pPr marL="0" indent="0">
              <a:lnSpc>
                <a:spcPct val="120000"/>
              </a:lnSpc>
              <a:spcBef>
                <a:spcPts val="0"/>
              </a:spcBef>
              <a:buNone/>
            </a:pPr>
            <a:r>
              <a:rPr lang="en-US" b="1" dirty="0">
                <a:latin typeface="Trebuchet MS" panose="020B0603020202020204" pitchFamily="34" charset="0"/>
              </a:rPr>
              <a:t>Darla Stuart</a:t>
            </a:r>
            <a:r>
              <a:rPr lang="en-US" dirty="0">
                <a:latin typeface="Trebuchet MS" panose="020B0603020202020204" pitchFamily="34" charset="0"/>
              </a:rPr>
              <a:t>, </a:t>
            </a:r>
          </a:p>
          <a:p>
            <a:pPr marL="0" indent="0">
              <a:lnSpc>
                <a:spcPct val="120000"/>
              </a:lnSpc>
              <a:spcBef>
                <a:spcPts val="0"/>
              </a:spcBef>
              <a:buNone/>
            </a:pPr>
            <a:r>
              <a:rPr lang="en-US" dirty="0">
                <a:latin typeface="Trebuchet MS" panose="020B0603020202020204" pitchFamily="34" charset="0"/>
              </a:rPr>
              <a:t>Executive Director, The Arc of Aurora – 720.213.1420</a:t>
            </a:r>
          </a:p>
          <a:p>
            <a:pPr marL="0" indent="0">
              <a:buNone/>
            </a:pPr>
            <a:endParaRPr lang="en-US" dirty="0"/>
          </a:p>
        </p:txBody>
      </p:sp>
    </p:spTree>
    <p:extLst>
      <p:ext uri="{BB962C8B-B14F-4D97-AF65-F5344CB8AC3E}">
        <p14:creationId xmlns:p14="http://schemas.microsoft.com/office/powerpoint/2010/main" val="3579833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4953000" y="1219188"/>
            <a:ext cx="5791212" cy="5791212"/>
          </a:xfrm>
          <a:prstGeom prst="rect">
            <a:avLst/>
          </a:prstGeom>
        </p:spPr>
      </p:pic>
      <p:sp>
        <p:nvSpPr>
          <p:cNvPr id="2" name="Title 1"/>
          <p:cNvSpPr>
            <a:spLocks noGrp="1"/>
          </p:cNvSpPr>
          <p:nvPr>
            <p:ph type="ctrTitle"/>
          </p:nvPr>
        </p:nvSpPr>
        <p:spPr>
          <a:xfrm>
            <a:off x="2209800" y="1295400"/>
            <a:ext cx="7772400" cy="1619250"/>
          </a:xfrm>
        </p:spPr>
        <p:txBody>
          <a:bodyPr>
            <a:normAutofit/>
          </a:bodyPr>
          <a:lstStyle/>
          <a:p>
            <a:r>
              <a:rPr lang="en-US" b="1" dirty="0" smtClean="0"/>
              <a:t>Law Enforcement Training by Self-Advocates as Educators</a:t>
            </a:r>
            <a:endParaRPr lang="en-US" b="1" dirty="0"/>
          </a:p>
        </p:txBody>
      </p:sp>
      <p:sp>
        <p:nvSpPr>
          <p:cNvPr id="3" name="Subtitle 2"/>
          <p:cNvSpPr>
            <a:spLocks noGrp="1"/>
          </p:cNvSpPr>
          <p:nvPr>
            <p:ph type="subTitle" idx="1"/>
          </p:nvPr>
        </p:nvSpPr>
        <p:spPr>
          <a:xfrm>
            <a:off x="2895600" y="3124200"/>
            <a:ext cx="6400800" cy="1752600"/>
          </a:xfrm>
        </p:spPr>
        <p:txBody>
          <a:bodyPr>
            <a:normAutofit fontScale="85000" lnSpcReduction="10000"/>
          </a:bodyPr>
          <a:lstStyle/>
          <a:p>
            <a:r>
              <a:rPr lang="en-US" sz="2800" dirty="0"/>
              <a:t>Patti Saylor, RN, National Down Syndrome Society Board Member</a:t>
            </a:r>
          </a:p>
          <a:p>
            <a:r>
              <a:rPr lang="en-US" sz="2800" dirty="0"/>
              <a:t>Heather Sachs, JD, Vice President of Advocacy &amp; Public Policy, National Down Syndrome Society</a:t>
            </a:r>
          </a:p>
        </p:txBody>
      </p:sp>
    </p:spTree>
    <p:extLst>
      <p:ext uri="{BB962C8B-B14F-4D97-AF65-F5344CB8AC3E}">
        <p14:creationId xmlns:p14="http://schemas.microsoft.com/office/powerpoint/2010/main" val="3194219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in a movie theater</a:t>
            </a:r>
            <a:endParaRPr lang="en-US" dirty="0"/>
          </a:p>
        </p:txBody>
      </p:sp>
      <p:sp>
        <p:nvSpPr>
          <p:cNvPr id="3" name="Content Placeholder 2"/>
          <p:cNvSpPr>
            <a:spLocks noGrp="1"/>
          </p:cNvSpPr>
          <p:nvPr>
            <p:ph idx="1"/>
          </p:nvPr>
        </p:nvSpPr>
        <p:spPr>
          <a:xfrm>
            <a:off x="2133600" y="1417639"/>
            <a:ext cx="8077200" cy="1752599"/>
          </a:xfrm>
        </p:spPr>
        <p:txBody>
          <a:bodyPr>
            <a:normAutofit fontScale="92500"/>
          </a:bodyPr>
          <a:lstStyle/>
          <a:p>
            <a:r>
              <a:rPr lang="en-US" dirty="0" smtClean="0"/>
              <a:t>Tragic consequences of poor judgment and poor patience indicative of poor understanding</a:t>
            </a:r>
          </a:p>
          <a:p>
            <a:r>
              <a:rPr lang="en-US" dirty="0" smtClean="0"/>
              <a:t>Evidence of lack of adequate training</a:t>
            </a:r>
          </a:p>
          <a:p>
            <a:endParaRPr lang="en-US" dirty="0"/>
          </a:p>
          <a:p>
            <a:endParaRPr lang="en-US" dirty="0"/>
          </a:p>
        </p:txBody>
      </p:sp>
      <p:pic>
        <p:nvPicPr>
          <p:cNvPr id="1028" name="Picture 4" descr="http://www.diversityinc.com/wp-content/uploads/2016/02/Ethan-Saylor-Md-350x2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4038601"/>
            <a:ext cx="3151077"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ownload.gannett.edgesuite.net/wusa/brightcove/29906171001/29906171001_2179157427001_vs-5125ba08e4b09d5f947c45c5-1592194036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00401"/>
            <a:ext cx="3962400" cy="2228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90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Outrage spurs grassroots action</a:t>
            </a:r>
            <a:endParaRPr lang="en-US" dirty="0"/>
          </a:p>
        </p:txBody>
      </p:sp>
      <p:sp>
        <p:nvSpPr>
          <p:cNvPr id="3" name="Content Placeholder 2"/>
          <p:cNvSpPr>
            <a:spLocks noGrp="1"/>
          </p:cNvSpPr>
          <p:nvPr>
            <p:ph idx="1"/>
          </p:nvPr>
        </p:nvSpPr>
        <p:spPr>
          <a:xfrm>
            <a:off x="437322" y="1219201"/>
            <a:ext cx="7868478" cy="3886200"/>
          </a:xfrm>
        </p:spPr>
        <p:txBody>
          <a:bodyPr>
            <a:normAutofit lnSpcReduction="10000"/>
          </a:bodyPr>
          <a:lstStyle/>
          <a:p>
            <a:r>
              <a:rPr lang="en-US" b="1" dirty="0" smtClean="0"/>
              <a:t>Ethan Saylor Work Group</a:t>
            </a:r>
            <a:r>
              <a:rPr lang="en-US" dirty="0" smtClean="0"/>
              <a:t> formed March 2013</a:t>
            </a:r>
          </a:p>
          <a:p>
            <a:r>
              <a:rPr lang="en-US" dirty="0" smtClean="0"/>
              <a:t>Partnership among Saylor family, disability advocates in DC and MD and organizational/agency representatives</a:t>
            </a:r>
          </a:p>
          <a:p>
            <a:r>
              <a:rPr lang="en-US" dirty="0" smtClean="0"/>
              <a:t>Demand for mandatory, comprehensive cross-disability training inclusive of self-advocates in meaningful roles.</a:t>
            </a:r>
          </a:p>
        </p:txBody>
      </p:sp>
      <p:pic>
        <p:nvPicPr>
          <p:cNvPr id="3076" name="Picture 4" descr="http://media-cdn.list.ly/production/128779/978697/item978697_600px.jpeg?ver=76874726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788" y="2551654"/>
            <a:ext cx="3730625" cy="20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91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22238"/>
            <a:ext cx="7772400" cy="792162"/>
          </a:xfrm>
        </p:spPr>
        <p:txBody>
          <a:bodyPr/>
          <a:lstStyle/>
          <a:p>
            <a:r>
              <a:rPr lang="en-US" dirty="0" smtClean="0"/>
              <a:t>Positive tactics to force change</a:t>
            </a:r>
            <a:endParaRPr lang="en-US" dirty="0"/>
          </a:p>
        </p:txBody>
      </p:sp>
      <p:sp>
        <p:nvSpPr>
          <p:cNvPr id="3" name="Content Placeholder 2"/>
          <p:cNvSpPr>
            <a:spLocks noGrp="1"/>
          </p:cNvSpPr>
          <p:nvPr>
            <p:ph idx="1"/>
          </p:nvPr>
        </p:nvSpPr>
        <p:spPr>
          <a:xfrm>
            <a:off x="636104" y="1066800"/>
            <a:ext cx="6298096" cy="3352800"/>
          </a:xfrm>
        </p:spPr>
        <p:txBody>
          <a:bodyPr>
            <a:normAutofit fontScale="85000" lnSpcReduction="20000"/>
          </a:bodyPr>
          <a:lstStyle/>
          <a:p>
            <a:r>
              <a:rPr lang="en-US" dirty="0" smtClean="0"/>
              <a:t>Traditional media</a:t>
            </a:r>
          </a:p>
          <a:p>
            <a:pPr lvl="1"/>
            <a:r>
              <a:rPr lang="en-US" dirty="0" smtClean="0"/>
              <a:t>Local newspapers, television</a:t>
            </a:r>
          </a:p>
          <a:p>
            <a:r>
              <a:rPr lang="en-US" dirty="0" smtClean="0"/>
              <a:t>Social media</a:t>
            </a:r>
          </a:p>
          <a:p>
            <a:pPr lvl="1"/>
            <a:r>
              <a:rPr lang="en-US" dirty="0" smtClean="0"/>
              <a:t>Facebook, Twitter #JUSTICE FOR ETHAN</a:t>
            </a:r>
          </a:p>
          <a:p>
            <a:r>
              <a:rPr lang="en-US" dirty="0" smtClean="0"/>
              <a:t>Change.org petition</a:t>
            </a:r>
          </a:p>
          <a:p>
            <a:pPr lvl="1"/>
            <a:r>
              <a:rPr lang="en-US" dirty="0" smtClean="0"/>
              <a:t>379,000 signatures</a:t>
            </a:r>
          </a:p>
          <a:p>
            <a:r>
              <a:rPr lang="en-US" dirty="0" smtClean="0"/>
              <a:t>Engage high profile spokespeople</a:t>
            </a:r>
          </a:p>
          <a:p>
            <a:pPr lvl="1"/>
            <a:r>
              <a:rPr lang="en-US" dirty="0" smtClean="0"/>
              <a:t>Legislators, national organizations</a:t>
            </a:r>
          </a:p>
        </p:txBody>
      </p:sp>
      <p:pic>
        <p:nvPicPr>
          <p:cNvPr id="2058" name="Picture 10" descr="http://wamu.org/sites/wamu.org/files/styles/headline_landscape/public/images/attach/09.05.13news-bush-ethan-saylor-petition-edit.jpg?itok=5PZwRR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19600"/>
            <a:ext cx="4419600" cy="2227064"/>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http://a.abcnews.go.com/images/Health/HT_ethan_saylor_02_jef_130823_33x16_1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888" y="1371600"/>
            <a:ext cx="403811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67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Simultaneous tracks of justice and advocacy lead to results</a:t>
            </a:r>
            <a:endParaRPr lang="en-US" dirty="0"/>
          </a:p>
        </p:txBody>
      </p:sp>
      <p:sp>
        <p:nvSpPr>
          <p:cNvPr id="3" name="Content Placeholder 2"/>
          <p:cNvSpPr>
            <a:spLocks noGrp="1"/>
          </p:cNvSpPr>
          <p:nvPr>
            <p:ph idx="1"/>
          </p:nvPr>
        </p:nvSpPr>
        <p:spPr>
          <a:xfrm>
            <a:off x="2133600" y="1600201"/>
            <a:ext cx="8077200" cy="3886200"/>
          </a:xfrm>
        </p:spPr>
        <p:txBody>
          <a:bodyPr>
            <a:normAutofit fontScale="92500" lnSpcReduction="10000"/>
          </a:bodyPr>
          <a:lstStyle/>
          <a:p>
            <a:r>
              <a:rPr lang="en-US" dirty="0" smtClean="0">
                <a:hlinkClick r:id="rId3"/>
              </a:rPr>
              <a:t>Governor’s Commission for Effective Inclusion of Individuals with Intellectual and Developmental Disabilities</a:t>
            </a:r>
            <a:endParaRPr lang="en-US" dirty="0" smtClean="0"/>
          </a:p>
          <a:p>
            <a:pPr lvl="1"/>
            <a:r>
              <a:rPr lang="en-US" dirty="0" smtClean="0"/>
              <a:t>Reports issued </a:t>
            </a:r>
            <a:r>
              <a:rPr lang="en-US" dirty="0" smtClean="0">
                <a:hlinkClick r:id="rId4"/>
              </a:rPr>
              <a:t>December 2014 </a:t>
            </a:r>
            <a:r>
              <a:rPr lang="en-US" dirty="0" smtClean="0"/>
              <a:t>and </a:t>
            </a:r>
            <a:r>
              <a:rPr lang="en-US" dirty="0" smtClean="0">
                <a:hlinkClick r:id="rId5"/>
              </a:rPr>
              <a:t>December 2015</a:t>
            </a:r>
            <a:endParaRPr lang="en-US" dirty="0" smtClean="0"/>
          </a:p>
          <a:p>
            <a:r>
              <a:rPr lang="en-US" dirty="0" smtClean="0"/>
              <a:t>Department of Justice investigation</a:t>
            </a:r>
          </a:p>
          <a:p>
            <a:r>
              <a:rPr lang="en-US" dirty="0" smtClean="0"/>
              <a:t>Grand jury investigation followed by civil suit</a:t>
            </a:r>
          </a:p>
          <a:p>
            <a:r>
              <a:rPr lang="en-US" dirty="0" smtClean="0"/>
              <a:t>Regulatory action</a:t>
            </a:r>
          </a:p>
          <a:p>
            <a:r>
              <a:rPr lang="en-US" dirty="0" smtClean="0"/>
              <a:t>Legislative action</a:t>
            </a:r>
            <a:endParaRPr lang="en-US" dirty="0"/>
          </a:p>
        </p:txBody>
      </p:sp>
    </p:spTree>
    <p:extLst>
      <p:ext uri="{BB962C8B-B14F-4D97-AF65-F5344CB8AC3E}">
        <p14:creationId xmlns:p14="http://schemas.microsoft.com/office/powerpoint/2010/main" val="2659055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410200" cy="1189038"/>
          </a:xfrm>
        </p:spPr>
        <p:txBody>
          <a:bodyPr/>
          <a:lstStyle/>
          <a:p>
            <a:r>
              <a:rPr lang="en-US" dirty="0" smtClean="0"/>
              <a:t>Regulatory track</a:t>
            </a:r>
            <a:endParaRPr lang="en-US" dirty="0"/>
          </a:p>
        </p:txBody>
      </p:sp>
      <p:sp>
        <p:nvSpPr>
          <p:cNvPr id="3" name="Content Placeholder 2"/>
          <p:cNvSpPr>
            <a:spLocks noGrp="1"/>
          </p:cNvSpPr>
          <p:nvPr>
            <p:ph idx="1"/>
          </p:nvPr>
        </p:nvSpPr>
        <p:spPr>
          <a:xfrm>
            <a:off x="298174" y="1417638"/>
            <a:ext cx="9379226" cy="4983162"/>
          </a:xfrm>
        </p:spPr>
        <p:txBody>
          <a:bodyPr>
            <a:normAutofit/>
          </a:bodyPr>
          <a:lstStyle/>
          <a:p>
            <a:r>
              <a:rPr lang="en-US" sz="2400" dirty="0"/>
              <a:t>Important to reach out to state law enforcement/first responder leaders</a:t>
            </a:r>
          </a:p>
          <a:p>
            <a:r>
              <a:rPr lang="en-US" sz="2400" dirty="0"/>
              <a:t>Identify key police training commission key players in state</a:t>
            </a:r>
          </a:p>
          <a:p>
            <a:r>
              <a:rPr lang="en-US" sz="2400" dirty="0"/>
              <a:t>Gather information about status quo training programs</a:t>
            </a:r>
          </a:p>
          <a:p>
            <a:r>
              <a:rPr lang="en-US" sz="2400" dirty="0"/>
              <a:t>Create grassroots consensus &amp; demand for better training</a:t>
            </a:r>
          </a:p>
          <a:p>
            <a:r>
              <a:rPr lang="en-US" sz="2400" dirty="0"/>
              <a:t>Self-advocates play key role in building relationships</a:t>
            </a:r>
          </a:p>
          <a:p>
            <a:r>
              <a:rPr lang="en-US" sz="2400" dirty="0"/>
              <a:t>Collaboration and buy-in from law enforcement leaders may lead to voluntary adoption of training mandates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dirty="0" smtClean="0"/>
          </a:p>
          <a:p>
            <a:endParaRPr lang="en-US" dirty="0" smtClean="0"/>
          </a:p>
          <a:p>
            <a:endParaRPr lang="en-US" dirty="0"/>
          </a:p>
        </p:txBody>
      </p:sp>
      <p:pic>
        <p:nvPicPr>
          <p:cNvPr id="4106" name="Picture 10" descr="http://www.lawenforcementsurvivalinstitute.org/images/ag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5218" y="354151"/>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7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Legislative track</a:t>
            </a:r>
            <a:endParaRPr lang="en-US" dirty="0"/>
          </a:p>
        </p:txBody>
      </p:sp>
      <p:sp>
        <p:nvSpPr>
          <p:cNvPr id="3" name="Content Placeholder 2"/>
          <p:cNvSpPr>
            <a:spLocks noGrp="1"/>
          </p:cNvSpPr>
          <p:nvPr>
            <p:ph idx="1"/>
          </p:nvPr>
        </p:nvSpPr>
        <p:spPr>
          <a:xfrm>
            <a:off x="609600" y="1219200"/>
            <a:ext cx="6858000" cy="4306957"/>
          </a:xfrm>
        </p:spPr>
        <p:txBody>
          <a:bodyPr>
            <a:normAutofit fontScale="70000" lnSpcReduction="20000"/>
          </a:bodyPr>
          <a:lstStyle/>
          <a:p>
            <a:r>
              <a:rPr lang="en-US" dirty="0" smtClean="0"/>
              <a:t>Determine scope of the bill</a:t>
            </a:r>
          </a:p>
          <a:p>
            <a:pPr lvl="1"/>
            <a:r>
              <a:rPr lang="en-US" dirty="0" smtClean="0"/>
              <a:t>Recognize political realities</a:t>
            </a:r>
          </a:p>
          <a:p>
            <a:r>
              <a:rPr lang="en-US" dirty="0" smtClean="0"/>
              <a:t>Identify legislative sponsors</a:t>
            </a:r>
          </a:p>
          <a:p>
            <a:pPr lvl="1"/>
            <a:r>
              <a:rPr lang="en-US" dirty="0" smtClean="0"/>
              <a:t>Look for connections to disability community</a:t>
            </a:r>
          </a:p>
          <a:p>
            <a:pPr lvl="1"/>
            <a:r>
              <a:rPr lang="en-US" dirty="0" smtClean="0"/>
              <a:t>Bipartisan support</a:t>
            </a:r>
          </a:p>
          <a:p>
            <a:r>
              <a:rPr lang="en-US" dirty="0" smtClean="0"/>
              <a:t>Grassroots support and advocacy</a:t>
            </a:r>
          </a:p>
          <a:p>
            <a:pPr lvl="1"/>
            <a:r>
              <a:rPr lang="en-US" dirty="0" smtClean="0"/>
              <a:t>Cross-disability effort</a:t>
            </a:r>
          </a:p>
          <a:p>
            <a:pPr lvl="1"/>
            <a:r>
              <a:rPr lang="en-US" dirty="0" smtClean="0"/>
              <a:t>Engage local, state and national self-advocacy leadership</a:t>
            </a:r>
          </a:p>
          <a:p>
            <a:pPr lvl="1"/>
            <a:r>
              <a:rPr lang="en-US" dirty="0" smtClean="0"/>
              <a:t>Self-advocate participation in all meetings, hearings, testimony</a:t>
            </a:r>
          </a:p>
          <a:p>
            <a:pPr lvl="1"/>
            <a:r>
              <a:rPr lang="en-US" dirty="0" smtClean="0"/>
              <a:t>Enlist help of law enforcement/first responder to attend meetings and testify in support</a:t>
            </a:r>
          </a:p>
          <a:p>
            <a:pPr lvl="1"/>
            <a:endParaRPr lang="en-US" dirty="0"/>
          </a:p>
        </p:txBody>
      </p:sp>
      <p:pic>
        <p:nvPicPr>
          <p:cNvPr id="5124" name="Picture 4" descr="http://georgeafrederick.com/assets/mdstate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2133601"/>
            <a:ext cx="3121025" cy="23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60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Maryland law: Ethan Saylor Alliance for Self-Advocates as Educators</a:t>
            </a:r>
            <a:endParaRPr lang="en-US" dirty="0"/>
          </a:p>
        </p:txBody>
      </p:sp>
      <p:sp>
        <p:nvSpPr>
          <p:cNvPr id="3" name="Content Placeholder 2"/>
          <p:cNvSpPr>
            <a:spLocks noGrp="1"/>
          </p:cNvSpPr>
          <p:nvPr>
            <p:ph idx="1"/>
          </p:nvPr>
        </p:nvSpPr>
        <p:spPr>
          <a:xfrm>
            <a:off x="609600" y="1600201"/>
            <a:ext cx="10972800" cy="2834563"/>
          </a:xfrm>
        </p:spPr>
        <p:txBody>
          <a:bodyPr>
            <a:normAutofit fontScale="85000" lnSpcReduction="20000"/>
          </a:bodyPr>
          <a:lstStyle/>
          <a:p>
            <a:r>
              <a:rPr lang="en-US" dirty="0"/>
              <a:t>Landmark </a:t>
            </a:r>
            <a:r>
              <a:rPr lang="en-US" dirty="0">
                <a:hlinkClick r:id="rId3"/>
              </a:rPr>
              <a:t>Maryland bill </a:t>
            </a:r>
            <a:r>
              <a:rPr lang="en-US" dirty="0"/>
              <a:t>establishes framework </a:t>
            </a:r>
            <a:r>
              <a:rPr lang="en-US" dirty="0" smtClean="0"/>
              <a:t>for preparing and supporting self-advocates to co-lead trainings</a:t>
            </a:r>
          </a:p>
          <a:p>
            <a:pPr lvl="1"/>
            <a:r>
              <a:rPr lang="en-US" dirty="0" smtClean="0"/>
              <a:t>Alliance has been established as part of the state government in the Department of Disability</a:t>
            </a:r>
            <a:endParaRPr lang="en-US" dirty="0"/>
          </a:p>
          <a:p>
            <a:r>
              <a:rPr lang="en-US" dirty="0" smtClean="0"/>
              <a:t>Central premise is “nothing about us, without us”</a:t>
            </a:r>
          </a:p>
          <a:p>
            <a:r>
              <a:rPr lang="en-US" dirty="0" smtClean="0"/>
              <a:t>Self-advocates will be prepared, supported and compensated to participate as co-leaders in local law enforcement and other public entity trainings</a:t>
            </a:r>
          </a:p>
          <a:p>
            <a:endParaRPr lang="en-US" dirty="0"/>
          </a:p>
        </p:txBody>
      </p:sp>
      <p:pic>
        <p:nvPicPr>
          <p:cNvPr id="4" name="Picture 2" descr="http://nebula.wsimg.com/feb5fe4489adffd223397bbf45344d41?AccessKeyId=D8EFB2E593EA37A983A0&amp;disposition=0&amp;alloworigi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700" y="4434764"/>
            <a:ext cx="5867400" cy="239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64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09600"/>
            <a:ext cx="8686800" cy="2732116"/>
          </a:xfrm>
        </p:spPr>
        <p:txBody>
          <a:bodyPr>
            <a:normAutofit/>
          </a:bodyPr>
          <a:lstStyle/>
          <a:p>
            <a:r>
              <a:rPr lang="en-US" sz="5400" b="1" dirty="0" smtClean="0"/>
              <a:t>Introduction</a:t>
            </a:r>
            <a:endParaRPr lang="en-US" sz="5400" b="1" dirty="0"/>
          </a:p>
        </p:txBody>
      </p:sp>
      <p:sp>
        <p:nvSpPr>
          <p:cNvPr id="3" name="Subtitle 2"/>
          <p:cNvSpPr>
            <a:spLocks noGrp="1"/>
          </p:cNvSpPr>
          <p:nvPr>
            <p:ph type="subTitle" idx="1"/>
          </p:nvPr>
        </p:nvSpPr>
        <p:spPr>
          <a:xfrm>
            <a:off x="1492102" y="2905653"/>
            <a:ext cx="9144000" cy="2971800"/>
          </a:xfrm>
        </p:spPr>
        <p:txBody>
          <a:bodyPr>
            <a:normAutofit/>
          </a:bodyPr>
          <a:lstStyle/>
          <a:p>
            <a:r>
              <a:rPr lang="en-US" sz="2800" b="1" dirty="0"/>
              <a:t>The Arc’s National Center </a:t>
            </a:r>
            <a:r>
              <a:rPr lang="en-US" sz="2800" b="1" dirty="0" smtClean="0"/>
              <a:t>on </a:t>
            </a:r>
          </a:p>
          <a:p>
            <a:r>
              <a:rPr lang="en-US" sz="2800" b="1" dirty="0" smtClean="0"/>
              <a:t>Criminal </a:t>
            </a:r>
            <a:r>
              <a:rPr lang="en-US" sz="2800" b="1" dirty="0"/>
              <a:t>Justice and </a:t>
            </a:r>
            <a:r>
              <a:rPr lang="en-US" sz="2800" b="1" dirty="0" smtClean="0"/>
              <a:t>Disability® </a:t>
            </a:r>
          </a:p>
          <a:p>
            <a:endParaRPr lang="en-US" sz="2000" dirty="0" smtClean="0"/>
          </a:p>
          <a:p>
            <a:endParaRPr lang="en-US" sz="2000" dirty="0"/>
          </a:p>
          <a:p>
            <a:pPr algn="r"/>
            <a:r>
              <a:rPr lang="en-US" sz="2000" b="1" dirty="0"/>
              <a:t>Leigh Ann Davis</a:t>
            </a:r>
            <a:r>
              <a:rPr lang="en-US" sz="2000" dirty="0"/>
              <a:t>, M.S.S.W., M.P.A., Program </a:t>
            </a:r>
            <a:r>
              <a:rPr lang="en-US" sz="2000" dirty="0" smtClean="0"/>
              <a:t>Manager</a:t>
            </a:r>
          </a:p>
          <a:p>
            <a:pPr algn="r"/>
            <a:r>
              <a:rPr lang="en-US" sz="2000" b="1" dirty="0" smtClean="0"/>
              <a:t>Ashley Brompton</a:t>
            </a:r>
            <a:r>
              <a:rPr lang="en-US" sz="2000" dirty="0" smtClean="0"/>
              <a:t>, J.D., Criminal Justice Fellow</a:t>
            </a:r>
          </a:p>
          <a:p>
            <a:pPr algn="r"/>
            <a:endParaRPr lang="en-US" sz="2800" dirty="0"/>
          </a:p>
        </p:txBody>
      </p:sp>
    </p:spTree>
    <p:extLst>
      <p:ext uri="{BB962C8B-B14F-4D97-AF65-F5344CB8AC3E}">
        <p14:creationId xmlns:p14="http://schemas.microsoft.com/office/powerpoint/2010/main" val="48205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Continued advocacy for implementation</a:t>
            </a:r>
            <a:endParaRPr lang="en-US" dirty="0"/>
          </a:p>
        </p:txBody>
      </p:sp>
      <p:sp>
        <p:nvSpPr>
          <p:cNvPr id="3" name="Content Placeholder 2"/>
          <p:cNvSpPr>
            <a:spLocks noGrp="1"/>
          </p:cNvSpPr>
          <p:nvPr>
            <p:ph idx="1"/>
          </p:nvPr>
        </p:nvSpPr>
        <p:spPr>
          <a:xfrm>
            <a:off x="377688" y="1401226"/>
            <a:ext cx="7089914" cy="4343591"/>
          </a:xfrm>
        </p:spPr>
        <p:txBody>
          <a:bodyPr>
            <a:normAutofit lnSpcReduction="10000"/>
          </a:bodyPr>
          <a:lstStyle/>
          <a:p>
            <a:r>
              <a:rPr lang="en-US" sz="2000" dirty="0"/>
              <a:t>Saylor Alliance finally funded by Governor</a:t>
            </a:r>
          </a:p>
          <a:p>
            <a:pPr lvl="1"/>
            <a:r>
              <a:rPr lang="en-US" sz="2000" dirty="0"/>
              <a:t>Only funded first year, not five as requested</a:t>
            </a:r>
          </a:p>
          <a:p>
            <a:pPr lvl="1"/>
            <a:r>
              <a:rPr lang="en-US" sz="2000" dirty="0"/>
              <a:t>Varying levels of expertise of members</a:t>
            </a:r>
          </a:p>
          <a:p>
            <a:r>
              <a:rPr lang="en-US" sz="2000" dirty="0"/>
              <a:t>Scrutinize local training programs</a:t>
            </a:r>
          </a:p>
          <a:p>
            <a:pPr lvl="1"/>
            <a:r>
              <a:rPr lang="en-US" sz="2000" dirty="0"/>
              <a:t>Self-advocates must play key role</a:t>
            </a:r>
          </a:p>
          <a:p>
            <a:pPr lvl="1"/>
            <a:r>
              <a:rPr lang="en-US" sz="2000" dirty="0"/>
              <a:t>Suggest best practices</a:t>
            </a:r>
          </a:p>
          <a:p>
            <a:r>
              <a:rPr lang="en-US" sz="2000" dirty="0"/>
              <a:t>Demonstrate success, collect data</a:t>
            </a:r>
          </a:p>
          <a:p>
            <a:r>
              <a:rPr lang="en-US" sz="2000" dirty="0"/>
              <a:t>Expand concept to other states</a:t>
            </a:r>
          </a:p>
          <a:p>
            <a:pPr lvl="1"/>
            <a:r>
              <a:rPr lang="en-US" sz="2000" dirty="0"/>
              <a:t>National Down Syndrome Society toolkit</a:t>
            </a:r>
          </a:p>
          <a:p>
            <a:r>
              <a:rPr lang="en-US" sz="2000" dirty="0"/>
              <a:t>Advocacy at national level</a:t>
            </a:r>
          </a:p>
          <a:p>
            <a:pPr lvl="1"/>
            <a:r>
              <a:rPr lang="en-US" sz="2000" dirty="0"/>
              <a:t>Department of Justice forming workgroup to develop training program</a:t>
            </a:r>
          </a:p>
          <a:p>
            <a:endParaRPr lang="en-US" dirty="0" smtClean="0"/>
          </a:p>
          <a:p>
            <a:endParaRPr lang="en-US" dirty="0"/>
          </a:p>
        </p:txBody>
      </p:sp>
      <p:pic>
        <p:nvPicPr>
          <p:cNvPr id="7170" name="Picture 2" descr="https://s-media-cache-ak0.pinimg.com/736x/69/79/c3/6979c34f39ba942967b64d3c16c9bee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8235" y="1401226"/>
            <a:ext cx="2494016"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8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p:txBody>
          <a:bodyPr/>
          <a:lstStyle/>
          <a:p>
            <a:r>
              <a:rPr lang="en-US" dirty="0" smtClean="0"/>
              <a:t>For more information, please contact</a:t>
            </a:r>
          </a:p>
          <a:p>
            <a:pPr lvl="1"/>
            <a:r>
              <a:rPr lang="en-US" dirty="0" smtClean="0"/>
              <a:t>Patti </a:t>
            </a:r>
            <a:r>
              <a:rPr lang="en-US" dirty="0"/>
              <a:t>Saylor - </a:t>
            </a:r>
            <a:r>
              <a:rPr lang="en-US" dirty="0" smtClean="0">
                <a:hlinkClick r:id="rId3"/>
              </a:rPr>
              <a:t>saylor11@comcast.net</a:t>
            </a:r>
            <a:r>
              <a:rPr lang="en-US" dirty="0" smtClean="0"/>
              <a:t> </a:t>
            </a:r>
          </a:p>
          <a:p>
            <a:pPr lvl="1"/>
            <a:r>
              <a:rPr lang="en-US" dirty="0" smtClean="0"/>
              <a:t>Heather Sachs </a:t>
            </a:r>
            <a:r>
              <a:rPr lang="en-US" dirty="0"/>
              <a:t>- </a:t>
            </a:r>
            <a:r>
              <a:rPr lang="en-US" dirty="0" smtClean="0">
                <a:hlinkClick r:id="rId4"/>
              </a:rPr>
              <a:t>hsachs@ndss.org</a:t>
            </a:r>
            <a:r>
              <a:rPr lang="en-US" dirty="0" smtClean="0"/>
              <a:t> </a:t>
            </a:r>
            <a:endParaRPr lang="en-US" dirty="0"/>
          </a:p>
        </p:txBody>
      </p:sp>
    </p:spTree>
    <p:extLst>
      <p:ext uri="{BB962C8B-B14F-4D97-AF65-F5344CB8AC3E}">
        <p14:creationId xmlns:p14="http://schemas.microsoft.com/office/powerpoint/2010/main" val="98289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b="1" dirty="0" smtClean="0"/>
              <a:t>Questions?</a:t>
            </a:r>
            <a:endParaRPr lang="en-US" b="1" dirty="0"/>
          </a:p>
        </p:txBody>
      </p:sp>
      <p:sp>
        <p:nvSpPr>
          <p:cNvPr id="7" name="Content Placeholder 2"/>
          <p:cNvSpPr>
            <a:spLocks noGrp="1"/>
          </p:cNvSpPr>
          <p:nvPr>
            <p:ph idx="1"/>
          </p:nvPr>
        </p:nvSpPr>
        <p:spPr>
          <a:xfrm>
            <a:off x="1600200" y="1066800"/>
            <a:ext cx="8915400" cy="5314122"/>
          </a:xfrm>
        </p:spPr>
        <p:txBody>
          <a:bodyPr>
            <a:normAutofit fontScale="92500"/>
          </a:bodyPr>
          <a:lstStyle/>
          <a:p>
            <a:r>
              <a:rPr lang="en-US" sz="3600" dirty="0"/>
              <a:t>Register </a:t>
            </a:r>
            <a:r>
              <a:rPr lang="en-US" sz="3600" dirty="0" smtClean="0"/>
              <a:t>for </a:t>
            </a:r>
            <a:r>
              <a:rPr lang="en-US" sz="3600" dirty="0"/>
              <a:t>the next webinar on </a:t>
            </a:r>
            <a:r>
              <a:rPr lang="en-US" sz="3600" dirty="0" smtClean="0">
                <a:solidFill>
                  <a:srgbClr val="EA7125"/>
                </a:solidFill>
                <a:effectLst>
                  <a:outerShdw blurRad="38100" dist="38100" dir="2700000" algn="tl">
                    <a:srgbClr val="000000">
                      <a:alpha val="43137"/>
                    </a:srgbClr>
                  </a:outerShdw>
                </a:effectLst>
              </a:rPr>
              <a:t>June 23</a:t>
            </a:r>
            <a:r>
              <a:rPr lang="en-US" sz="3600" baseline="30000" dirty="0" smtClean="0">
                <a:solidFill>
                  <a:srgbClr val="EA7125"/>
                </a:solidFill>
                <a:effectLst>
                  <a:outerShdw blurRad="38100" dist="38100" dir="2700000" algn="tl">
                    <a:srgbClr val="000000">
                      <a:alpha val="43137"/>
                    </a:srgbClr>
                  </a:outerShdw>
                </a:effectLst>
              </a:rPr>
              <a:t>rd</a:t>
            </a:r>
            <a:r>
              <a:rPr lang="en-US" sz="3600" dirty="0" smtClean="0">
                <a:solidFill>
                  <a:srgbClr val="EA7125"/>
                </a:solidFill>
                <a:effectLst>
                  <a:outerShdw blurRad="38100" dist="38100" dir="2700000" algn="tl">
                    <a:srgbClr val="000000">
                      <a:alpha val="43137"/>
                    </a:srgbClr>
                  </a:outerShdw>
                </a:effectLst>
              </a:rPr>
              <a:t>, on issues attorneys face in representing clients with I/DD </a:t>
            </a:r>
            <a:r>
              <a:rPr lang="en-US" sz="3600" dirty="0" smtClean="0"/>
              <a:t>– more info to come soon! </a:t>
            </a:r>
          </a:p>
          <a:p>
            <a:r>
              <a:rPr lang="en-US" sz="3600" dirty="0" smtClean="0"/>
              <a:t>Sign </a:t>
            </a:r>
            <a:r>
              <a:rPr lang="en-US" sz="3600" dirty="0"/>
              <a:t>up to receive email alerts, use I&amp;R/TA service, and refer </a:t>
            </a:r>
            <a:r>
              <a:rPr lang="en-US" sz="3600" dirty="0" smtClean="0"/>
              <a:t>others</a:t>
            </a:r>
          </a:p>
          <a:p>
            <a:r>
              <a:rPr lang="en-US" sz="3600" dirty="0" smtClean="0"/>
              <a:t>Our website: </a:t>
            </a:r>
            <a:r>
              <a:rPr lang="en-US" sz="3600" dirty="0" smtClean="0">
                <a:hlinkClick r:id="rId3"/>
              </a:rPr>
              <a:t>www.thearc.org/NCCJD</a:t>
            </a:r>
            <a:r>
              <a:rPr lang="en-US" sz="3600" dirty="0" smtClean="0"/>
              <a:t> </a:t>
            </a:r>
            <a:endParaRPr lang="en-US" sz="3600" dirty="0"/>
          </a:p>
          <a:p>
            <a:pPr marL="0" indent="0">
              <a:buNone/>
            </a:pPr>
            <a:endParaRPr lang="en-US" sz="2600" dirty="0"/>
          </a:p>
          <a:p>
            <a:pPr algn="r">
              <a:buNone/>
            </a:pPr>
            <a:endParaRPr lang="en-US" sz="2400" b="1" dirty="0">
              <a:solidFill>
                <a:srgbClr val="EA7125"/>
              </a:solidFill>
              <a:effectLst>
                <a:outerShdw blurRad="38100" dist="38100" dir="2700000" algn="tl">
                  <a:srgbClr val="000000">
                    <a:alpha val="43137"/>
                  </a:srgbClr>
                </a:outerShdw>
              </a:effectLst>
            </a:endParaRPr>
          </a:p>
          <a:p>
            <a:pPr algn="r">
              <a:buNone/>
            </a:pPr>
            <a:r>
              <a:rPr lang="en-US" sz="2400" b="1" dirty="0">
                <a:solidFill>
                  <a:srgbClr val="EA7125"/>
                </a:solidFill>
                <a:effectLst>
                  <a:outerShdw blurRad="38100" dist="38100" dir="2700000" algn="tl">
                    <a:srgbClr val="000000">
                      <a:alpha val="43137"/>
                    </a:srgbClr>
                  </a:outerShdw>
                </a:effectLst>
              </a:rPr>
              <a:t>Contact us at:</a:t>
            </a:r>
          </a:p>
          <a:p>
            <a:pPr algn="r">
              <a:buNone/>
            </a:pPr>
            <a:r>
              <a:rPr lang="en-US" sz="2400" u="sng" dirty="0">
                <a:solidFill>
                  <a:srgbClr val="44697D"/>
                </a:solidFill>
                <a:hlinkClick r:id="rId4"/>
              </a:rPr>
              <a:t>NCCJDinfo@thearc.org</a:t>
            </a:r>
            <a:r>
              <a:rPr lang="en-US" sz="2400" u="sng" dirty="0"/>
              <a:t> </a:t>
            </a:r>
            <a:endParaRPr lang="en-US" sz="2400" dirty="0"/>
          </a:p>
        </p:txBody>
      </p:sp>
    </p:spTree>
    <p:extLst>
      <p:ext uri="{BB962C8B-B14F-4D97-AF65-F5344CB8AC3E}">
        <p14:creationId xmlns:p14="http://schemas.microsoft.com/office/powerpoint/2010/main" val="264418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0"/>
            <a:ext cx="10972800" cy="1143000"/>
          </a:xfrm>
        </p:spPr>
        <p:txBody>
          <a:bodyPr/>
          <a:lstStyle/>
          <a:p>
            <a:r>
              <a:rPr lang="en-US" dirty="0">
                <a:solidFill>
                  <a:srgbClr val="EA7125"/>
                </a:solidFill>
                <a:effectLst>
                  <a:outerShdw blurRad="38100" dist="38100" dir="2700000" algn="tl">
                    <a:srgbClr val="000000">
                      <a:alpha val="43137"/>
                    </a:srgbClr>
                  </a:outerShdw>
                </a:effectLst>
              </a:rPr>
              <a:t>Thank you to </a:t>
            </a:r>
            <a:r>
              <a:rPr lang="en-US" dirty="0" smtClean="0">
                <a:solidFill>
                  <a:srgbClr val="EA7125"/>
                </a:solidFill>
                <a:effectLst>
                  <a:outerShdw blurRad="38100" dist="38100" dir="2700000" algn="tl">
                    <a:srgbClr val="000000">
                      <a:alpha val="43137"/>
                    </a:srgbClr>
                  </a:outerShdw>
                </a:effectLst>
              </a:rPr>
              <a:t>our </a:t>
            </a:r>
            <a:r>
              <a:rPr lang="en-US" dirty="0">
                <a:solidFill>
                  <a:srgbClr val="EA7125"/>
                </a:solidFill>
                <a:effectLst>
                  <a:outerShdw blurRad="38100" dist="38100" dir="2700000" algn="tl">
                    <a:srgbClr val="000000">
                      <a:alpha val="43137"/>
                    </a:srgbClr>
                  </a:outerShdw>
                </a:effectLst>
              </a:rPr>
              <a:t>presenters</a:t>
            </a:r>
            <a:endParaRPr lang="en-US" dirty="0"/>
          </a:p>
        </p:txBody>
      </p:sp>
      <p:sp>
        <p:nvSpPr>
          <p:cNvPr id="3" name="Content Placeholder 2"/>
          <p:cNvSpPr>
            <a:spLocks noGrp="1"/>
          </p:cNvSpPr>
          <p:nvPr>
            <p:ph idx="1"/>
          </p:nvPr>
        </p:nvSpPr>
        <p:spPr>
          <a:xfrm>
            <a:off x="506110" y="1338736"/>
            <a:ext cx="11163992" cy="4285887"/>
          </a:xfrm>
        </p:spPr>
        <p:txBody>
          <a:bodyPr>
            <a:normAutofit/>
          </a:bodyPr>
          <a:lstStyle/>
          <a:p>
            <a:r>
              <a:rPr lang="en-US" sz="2400" b="1" dirty="0" smtClean="0">
                <a:solidFill>
                  <a:srgbClr val="44697D"/>
                </a:solidFill>
              </a:rPr>
              <a:t>Heather Sachs</a:t>
            </a:r>
            <a:r>
              <a:rPr lang="en-US" sz="2400" dirty="0" smtClean="0"/>
              <a:t>, VP of Advocacy and Public Policy, National Down Syndrome Society (NDSS)  </a:t>
            </a:r>
            <a:endParaRPr lang="en-US" sz="2400" dirty="0"/>
          </a:p>
          <a:p>
            <a:r>
              <a:rPr lang="en-US" sz="2400" b="1" dirty="0">
                <a:solidFill>
                  <a:srgbClr val="44697D"/>
                </a:solidFill>
              </a:rPr>
              <a:t>Patti </a:t>
            </a:r>
            <a:r>
              <a:rPr lang="en-US" sz="2400" b="1" dirty="0" smtClean="0">
                <a:solidFill>
                  <a:srgbClr val="44697D"/>
                </a:solidFill>
              </a:rPr>
              <a:t>Saylor</a:t>
            </a:r>
            <a:r>
              <a:rPr lang="en-US" sz="2400" dirty="0" smtClean="0"/>
              <a:t>, Owner, Health Link LLC and Parent </a:t>
            </a:r>
            <a:r>
              <a:rPr lang="en-US" sz="2400" dirty="0"/>
              <a:t>A</a:t>
            </a:r>
            <a:r>
              <a:rPr lang="en-US" sz="2400" dirty="0" smtClean="0"/>
              <a:t>dvocate </a:t>
            </a:r>
            <a:endParaRPr lang="en-US" sz="2400" dirty="0"/>
          </a:p>
          <a:p>
            <a:r>
              <a:rPr lang="en-US" sz="2400" b="1" dirty="0">
                <a:solidFill>
                  <a:srgbClr val="44697D"/>
                </a:solidFill>
              </a:rPr>
              <a:t>Darla </a:t>
            </a:r>
            <a:r>
              <a:rPr lang="en-US" sz="2400" b="1" dirty="0" smtClean="0">
                <a:solidFill>
                  <a:srgbClr val="44697D"/>
                </a:solidFill>
              </a:rPr>
              <a:t>Stuart</a:t>
            </a:r>
            <a:r>
              <a:rPr lang="en-US" sz="2400" dirty="0" smtClean="0"/>
              <a:t>, Executive Director, The Arc of Aurora  </a:t>
            </a:r>
            <a:endParaRPr lang="en-US" sz="2400" dirty="0"/>
          </a:p>
          <a:p>
            <a:r>
              <a:rPr lang="en-US" sz="2400" b="1" dirty="0">
                <a:solidFill>
                  <a:srgbClr val="44697D"/>
                </a:solidFill>
              </a:rPr>
              <a:t>Diana </a:t>
            </a:r>
            <a:r>
              <a:rPr lang="en-US" sz="2400" b="1" dirty="0" smtClean="0">
                <a:solidFill>
                  <a:srgbClr val="44697D"/>
                </a:solidFill>
              </a:rPr>
              <a:t>Goldberg</a:t>
            </a:r>
            <a:r>
              <a:rPr lang="en-US" sz="2400" dirty="0" smtClean="0"/>
              <a:t>, Executive Director, </a:t>
            </a:r>
            <a:r>
              <a:rPr lang="en-US" sz="2400" dirty="0" err="1" smtClean="0"/>
              <a:t>Sungate</a:t>
            </a:r>
            <a:r>
              <a:rPr lang="en-US" sz="2400" dirty="0" smtClean="0"/>
              <a:t> Kids </a:t>
            </a:r>
            <a:endParaRPr lang="en-US" sz="2400" dirty="0"/>
          </a:p>
          <a:p>
            <a:r>
              <a:rPr lang="en-US" sz="2400" b="1" dirty="0">
                <a:solidFill>
                  <a:srgbClr val="44697D"/>
                </a:solidFill>
              </a:rPr>
              <a:t>Carole </a:t>
            </a:r>
            <a:r>
              <a:rPr lang="en-US" sz="2400" b="1" dirty="0" smtClean="0">
                <a:solidFill>
                  <a:srgbClr val="44697D"/>
                </a:solidFill>
              </a:rPr>
              <a:t>O’Shea</a:t>
            </a:r>
            <a:r>
              <a:rPr lang="en-US" sz="2400" dirty="0" smtClean="0"/>
              <a:t>, Supervisor Victim Advocate, Aurora Police Department </a:t>
            </a:r>
            <a:endParaRPr lang="en-US" sz="2400" dirty="0"/>
          </a:p>
          <a:p>
            <a:r>
              <a:rPr lang="en-US" sz="2400" b="1" dirty="0">
                <a:solidFill>
                  <a:srgbClr val="44697D"/>
                </a:solidFill>
              </a:rPr>
              <a:t>Maggie </a:t>
            </a:r>
            <a:r>
              <a:rPr lang="en-US" sz="2400" b="1" dirty="0" err="1" smtClean="0">
                <a:solidFill>
                  <a:srgbClr val="44697D"/>
                </a:solidFill>
              </a:rPr>
              <a:t>Conboy</a:t>
            </a:r>
            <a:r>
              <a:rPr lang="en-US" sz="2400" dirty="0" smtClean="0"/>
              <a:t>, Chief Deputy District Attorney, Denver District Attorney’s Office </a:t>
            </a:r>
            <a:endParaRPr lang="en-US" sz="2400" dirty="0"/>
          </a:p>
        </p:txBody>
      </p:sp>
    </p:spTree>
    <p:extLst>
      <p:ext uri="{BB962C8B-B14F-4D97-AF65-F5344CB8AC3E}">
        <p14:creationId xmlns:p14="http://schemas.microsoft.com/office/powerpoint/2010/main" val="374636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5" y="0"/>
            <a:ext cx="10972800" cy="1143000"/>
          </a:xfrm>
        </p:spPr>
        <p:txBody>
          <a:bodyPr>
            <a:normAutofit/>
          </a:bodyPr>
          <a:lstStyle/>
          <a:p>
            <a:r>
              <a:rPr lang="en-US" dirty="0" smtClean="0"/>
              <a:t>Huffington Post Blog </a:t>
            </a:r>
            <a:endParaRPr lang="en-US" dirty="0"/>
          </a:p>
        </p:txBody>
      </p:sp>
      <p:sp>
        <p:nvSpPr>
          <p:cNvPr id="3" name="Content Placeholder 2"/>
          <p:cNvSpPr>
            <a:spLocks noGrp="1"/>
          </p:cNvSpPr>
          <p:nvPr>
            <p:ph idx="1"/>
          </p:nvPr>
        </p:nvSpPr>
        <p:spPr>
          <a:xfrm>
            <a:off x="630865" y="1138978"/>
            <a:ext cx="10972800" cy="5194089"/>
          </a:xfrm>
        </p:spPr>
        <p:txBody>
          <a:bodyPr>
            <a:normAutofit/>
          </a:bodyPr>
          <a:lstStyle/>
          <a:p>
            <a:pPr marL="457200" lvl="1" indent="0">
              <a:buNone/>
            </a:pPr>
            <a:r>
              <a:rPr lang="en-US" i="1" dirty="0" smtClean="0"/>
              <a:t>“America </a:t>
            </a:r>
            <a:r>
              <a:rPr lang="en-US" i="1" dirty="0"/>
              <a:t>must turn the page on its over-dependence on the criminal justice system. In order to break arrest cycles and end inappropriate criminalization of people with mental illness, we must support community based behavioral health care. We need...systems dedicated to recovery for adults, resiliency for children and self-determination for people with intellectual disabilities. It is a new year, a time for reflection and new resolve. America needs a new approach to mental health care - it is a matter of life and </a:t>
            </a:r>
            <a:r>
              <a:rPr lang="en-US" i="1" dirty="0" smtClean="0"/>
              <a:t>death”</a:t>
            </a:r>
            <a:br>
              <a:rPr lang="en-US" i="1" dirty="0" smtClean="0"/>
            </a:br>
            <a:r>
              <a:rPr lang="en-US" i="1" dirty="0" smtClean="0"/>
              <a:t>				</a:t>
            </a:r>
            <a:br>
              <a:rPr lang="en-US" i="1" dirty="0" smtClean="0"/>
            </a:br>
            <a:r>
              <a:rPr lang="en-US" i="1" dirty="0" smtClean="0"/>
              <a:t>				</a:t>
            </a:r>
            <a:r>
              <a:rPr lang="en-US" sz="1800" i="1" dirty="0" smtClean="0"/>
              <a:t>“In case of mental health emergency, call a Mobile Crisis Team” by 				  Ginger Lerner-Wren. Huffington Post Blog. Dec 30, 2015.</a:t>
            </a:r>
          </a:p>
          <a:p>
            <a:pPr marL="457200" lvl="1" indent="0">
              <a:buNone/>
            </a:pPr>
            <a:endParaRPr lang="en-US" i="1" dirty="0"/>
          </a:p>
          <a:p>
            <a:pPr marL="3600450" lvl="8" indent="0">
              <a:buNone/>
            </a:pPr>
            <a:endParaRPr lang="en-US" i="1" dirty="0" smtClean="0"/>
          </a:p>
          <a:p>
            <a:pPr marL="457200" lvl="1" indent="0">
              <a:buNone/>
            </a:pPr>
            <a:endParaRPr lang="en-US" i="1" dirty="0"/>
          </a:p>
          <a:p>
            <a:pPr marL="457200" lvl="1"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54846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5" y="0"/>
            <a:ext cx="10972800" cy="1143000"/>
          </a:xfrm>
        </p:spPr>
        <p:txBody>
          <a:bodyPr>
            <a:normAutofit/>
          </a:bodyPr>
          <a:lstStyle/>
          <a:p>
            <a:r>
              <a:rPr lang="en-US" dirty="0" smtClean="0"/>
              <a:t>Criminal Justice Reform…Why Now?</a:t>
            </a:r>
            <a:endParaRPr lang="en-US" dirty="0"/>
          </a:p>
        </p:txBody>
      </p:sp>
      <p:sp>
        <p:nvSpPr>
          <p:cNvPr id="3" name="Content Placeholder 2"/>
          <p:cNvSpPr>
            <a:spLocks noGrp="1"/>
          </p:cNvSpPr>
          <p:nvPr>
            <p:ph idx="1"/>
          </p:nvPr>
        </p:nvSpPr>
        <p:spPr>
          <a:xfrm>
            <a:off x="630865" y="1240578"/>
            <a:ext cx="10972800" cy="3948545"/>
          </a:xfrm>
        </p:spPr>
        <p:txBody>
          <a:bodyPr>
            <a:normAutofit/>
          </a:bodyPr>
          <a:lstStyle/>
          <a:p>
            <a:pPr lvl="1">
              <a:buFont typeface="Arial" panose="020B0604020202020204" pitchFamily="34" charset="0"/>
              <a:buChar char="•"/>
            </a:pPr>
            <a:r>
              <a:rPr lang="en-US" dirty="0" smtClean="0"/>
              <a:t>Overcrowding of prisons and jails </a:t>
            </a:r>
          </a:p>
          <a:p>
            <a:pPr lvl="1">
              <a:buFont typeface="Arial" panose="020B0604020202020204" pitchFamily="34" charset="0"/>
              <a:buChar char="•"/>
            </a:pPr>
            <a:r>
              <a:rPr lang="en-US" dirty="0"/>
              <a:t>Rise of citizen/police interactions being videotaped</a:t>
            </a:r>
          </a:p>
          <a:p>
            <a:pPr lvl="1">
              <a:buFont typeface="Arial" panose="020B0604020202020204" pitchFamily="34" charset="0"/>
              <a:buChar char="•"/>
            </a:pPr>
            <a:r>
              <a:rPr lang="en-US" dirty="0"/>
              <a:t>Stories like </a:t>
            </a:r>
            <a:r>
              <a:rPr lang="en-US" i="1" dirty="0"/>
              <a:t>Making a Murderer </a:t>
            </a:r>
            <a:r>
              <a:rPr lang="en-US" dirty="0"/>
              <a:t>showing Brendan </a:t>
            </a:r>
            <a:r>
              <a:rPr lang="en-US" dirty="0" err="1"/>
              <a:t>Dassey’s</a:t>
            </a:r>
            <a:r>
              <a:rPr lang="en-US" dirty="0"/>
              <a:t> coerced </a:t>
            </a:r>
            <a:r>
              <a:rPr lang="en-US" dirty="0" smtClean="0"/>
              <a:t>confession</a:t>
            </a:r>
            <a:endParaRPr lang="en-US" dirty="0"/>
          </a:p>
          <a:p>
            <a:pPr lvl="2"/>
            <a:r>
              <a:rPr lang="en-US" dirty="0" smtClean="0"/>
              <a:t>President’s focus on this issue (Task Force on 21</a:t>
            </a:r>
            <a:r>
              <a:rPr lang="en-US" baseline="30000" dirty="0" smtClean="0"/>
              <a:t>st</a:t>
            </a:r>
            <a:r>
              <a:rPr lang="en-US" dirty="0" smtClean="0"/>
              <a:t> Century Policing, visiting prison, state of the union address)</a:t>
            </a:r>
          </a:p>
          <a:p>
            <a:pPr lvl="2"/>
            <a:r>
              <a:rPr lang="en-US" dirty="0" smtClean="0"/>
              <a:t>Bipartisan coalitions focused on reducing mass incarceration through sentencing reforms, etc.</a:t>
            </a:r>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7091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5" y="0"/>
            <a:ext cx="10972800" cy="1143000"/>
          </a:xfrm>
        </p:spPr>
        <p:txBody>
          <a:bodyPr>
            <a:normAutofit/>
          </a:bodyPr>
          <a:lstStyle/>
          <a:p>
            <a:r>
              <a:rPr lang="en-US" dirty="0" smtClean="0"/>
              <a:t>NCCJD Seeks Inclusive Reforms</a:t>
            </a:r>
            <a:endParaRPr lang="en-US" dirty="0"/>
          </a:p>
        </p:txBody>
      </p:sp>
      <p:sp>
        <p:nvSpPr>
          <p:cNvPr id="3" name="Content Placeholder 2"/>
          <p:cNvSpPr>
            <a:spLocks noGrp="1"/>
          </p:cNvSpPr>
          <p:nvPr>
            <p:ph idx="1"/>
          </p:nvPr>
        </p:nvSpPr>
        <p:spPr>
          <a:xfrm>
            <a:off x="630865" y="1138979"/>
            <a:ext cx="10972800" cy="3948545"/>
          </a:xfrm>
        </p:spPr>
        <p:txBody>
          <a:bodyPr>
            <a:normAutofit fontScale="85000" lnSpcReduction="10000"/>
          </a:bodyPr>
          <a:lstStyle/>
          <a:p>
            <a:pPr lvl="0"/>
            <a:r>
              <a:rPr lang="en-US" dirty="0"/>
              <a:t>Support quality education and training for law enforcement, prosecutors and public defenders </a:t>
            </a:r>
            <a:endParaRPr lang="en-US" dirty="0" smtClean="0"/>
          </a:p>
          <a:p>
            <a:pPr marL="0" lvl="0" indent="0">
              <a:buNone/>
            </a:pPr>
            <a:endParaRPr lang="en-US" dirty="0" smtClean="0"/>
          </a:p>
          <a:p>
            <a:pPr lvl="0"/>
            <a:r>
              <a:rPr lang="en-US" dirty="0" smtClean="0"/>
              <a:t>Ensure </a:t>
            </a:r>
            <a:r>
              <a:rPr lang="en-US" dirty="0"/>
              <a:t>individuals with I/DD have access to sentencing reduction programs, along with accommodations and </a:t>
            </a:r>
            <a:r>
              <a:rPr lang="en-US" dirty="0" smtClean="0"/>
              <a:t>support</a:t>
            </a:r>
          </a:p>
          <a:p>
            <a:pPr lvl="0"/>
            <a:endParaRPr lang="en-US" dirty="0"/>
          </a:p>
          <a:p>
            <a:r>
              <a:rPr lang="en-US" dirty="0" smtClean="0"/>
              <a:t>Enable </a:t>
            </a:r>
            <a:r>
              <a:rPr lang="en-US" dirty="0"/>
              <a:t>the criminal justice system to better identify individuals who have I/DD in all stages of the criminal justice system, whether the individual is a victim or suspect/offender</a:t>
            </a:r>
          </a:p>
          <a:p>
            <a:endParaRPr lang="en-US" dirty="0" smtClean="0"/>
          </a:p>
        </p:txBody>
      </p:sp>
    </p:spTree>
    <p:extLst>
      <p:ext uri="{BB962C8B-B14F-4D97-AF65-F5344CB8AC3E}">
        <p14:creationId xmlns:p14="http://schemas.microsoft.com/office/powerpoint/2010/main" val="100400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5" y="233045"/>
            <a:ext cx="10972800" cy="1143000"/>
          </a:xfrm>
        </p:spPr>
        <p:txBody>
          <a:bodyPr>
            <a:normAutofit fontScale="90000"/>
          </a:bodyPr>
          <a:lstStyle/>
          <a:p>
            <a:r>
              <a:rPr lang="en-US" dirty="0" smtClean="0"/>
              <a:t>Announcing NCCJD’s Criminal Justice and Disability Legislative Database</a:t>
            </a:r>
            <a:endParaRPr lang="en-US" dirty="0"/>
          </a:p>
        </p:txBody>
      </p:sp>
      <p:sp>
        <p:nvSpPr>
          <p:cNvPr id="3" name="Content Placeholder 2"/>
          <p:cNvSpPr>
            <a:spLocks noGrp="1"/>
          </p:cNvSpPr>
          <p:nvPr>
            <p:ph idx="1"/>
          </p:nvPr>
        </p:nvSpPr>
        <p:spPr>
          <a:xfrm>
            <a:off x="1272209" y="1376045"/>
            <a:ext cx="10331456" cy="4607312"/>
          </a:xfrm>
        </p:spPr>
        <p:txBody>
          <a:bodyPr numCol="2">
            <a:normAutofit/>
          </a:bodyPr>
          <a:lstStyle/>
          <a:p>
            <a:r>
              <a:rPr lang="en-US" dirty="0" smtClean="0"/>
              <a:t>New legislative </a:t>
            </a:r>
            <a:r>
              <a:rPr lang="en-US" dirty="0"/>
              <a:t>database can empower advocates to create change in their states</a:t>
            </a:r>
          </a:p>
          <a:p>
            <a:r>
              <a:rPr lang="en-US" dirty="0" smtClean="0"/>
              <a:t>Find out about laws in your state or the status of the law in all the states </a:t>
            </a:r>
          </a:p>
          <a:p>
            <a:r>
              <a:rPr lang="en-US" dirty="0" smtClean="0"/>
              <a:t>Legislation from each state will fall under these subtopics: </a:t>
            </a:r>
          </a:p>
          <a:p>
            <a:pPr lvl="1"/>
            <a:r>
              <a:rPr lang="en-US" dirty="0" smtClean="0"/>
              <a:t>Competency and insanity</a:t>
            </a:r>
          </a:p>
          <a:p>
            <a:pPr lvl="1"/>
            <a:r>
              <a:rPr lang="en-US" dirty="0" smtClean="0"/>
              <a:t>Special rules</a:t>
            </a:r>
          </a:p>
          <a:p>
            <a:pPr lvl="1"/>
            <a:r>
              <a:rPr lang="en-US" dirty="0" smtClean="0"/>
              <a:t>Sentencing</a:t>
            </a:r>
          </a:p>
          <a:p>
            <a:pPr lvl="1"/>
            <a:r>
              <a:rPr lang="en-US" dirty="0" smtClean="0"/>
              <a:t>Death Penalty </a:t>
            </a:r>
          </a:p>
          <a:p>
            <a:pPr lvl="1"/>
            <a:r>
              <a:rPr lang="en-US" dirty="0" smtClean="0"/>
              <a:t>Post-Conviction </a:t>
            </a:r>
            <a:endParaRPr lang="en-US" dirty="0"/>
          </a:p>
        </p:txBody>
      </p:sp>
    </p:spTree>
    <p:extLst>
      <p:ext uri="{BB962C8B-B14F-4D97-AF65-F5344CB8AC3E}">
        <p14:creationId xmlns:p14="http://schemas.microsoft.com/office/powerpoint/2010/main" val="275974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State Legislation</a:t>
            </a:r>
            <a:endParaRPr lang="en-US" dirty="0"/>
          </a:p>
        </p:txBody>
      </p:sp>
      <p:sp>
        <p:nvSpPr>
          <p:cNvPr id="3" name="Content Placeholder 2"/>
          <p:cNvSpPr>
            <a:spLocks noGrp="1"/>
          </p:cNvSpPr>
          <p:nvPr>
            <p:ph idx="1"/>
          </p:nvPr>
        </p:nvSpPr>
        <p:spPr/>
        <p:txBody>
          <a:bodyPr/>
          <a:lstStyle/>
          <a:p>
            <a:r>
              <a:rPr lang="en-US" dirty="0" smtClean="0"/>
              <a:t>Wes </a:t>
            </a:r>
            <a:r>
              <a:rPr lang="en-US" dirty="0" err="1" smtClean="0"/>
              <a:t>Kleinert</a:t>
            </a:r>
            <a:r>
              <a:rPr lang="en-US" dirty="0" smtClean="0"/>
              <a:t> Fair Interview Act, Florida</a:t>
            </a:r>
          </a:p>
          <a:p>
            <a:r>
              <a:rPr lang="en-US" dirty="0"/>
              <a:t>An Act relative to criminal justice training regarding autistic </a:t>
            </a:r>
            <a:r>
              <a:rPr lang="en-US" dirty="0" smtClean="0"/>
              <a:t>persons, Massachusetts</a:t>
            </a:r>
            <a:endParaRPr lang="en-US" dirty="0"/>
          </a:p>
          <a:p>
            <a:r>
              <a:rPr lang="en-US" dirty="0" smtClean="0"/>
              <a:t>An act concerning mental health training in state and local police training programs and the availability of providers of mental health services on an on-call basis, Connecticut  </a:t>
            </a:r>
            <a:endParaRPr lang="en-US" dirty="0"/>
          </a:p>
        </p:txBody>
      </p:sp>
    </p:spTree>
    <p:extLst>
      <p:ext uri="{BB962C8B-B14F-4D97-AF65-F5344CB8AC3E}">
        <p14:creationId xmlns:p14="http://schemas.microsoft.com/office/powerpoint/2010/main" val="34431871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TotalTime>
  <Words>3183</Words>
  <Application>Microsoft Office PowerPoint</Application>
  <PresentationFormat>Widescreen</PresentationFormat>
  <Paragraphs>264</Paragraphs>
  <Slides>32</Slides>
  <Notes>32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32</vt:i4>
      </vt:variant>
    </vt:vector>
  </HeadingPairs>
  <TitlesOfParts>
    <vt:vector size="38" baseType="lpstr">
      <vt:lpstr>Arial</vt:lpstr>
      <vt:lpstr>Calibri</vt:lpstr>
      <vt:lpstr>Trebuchet MS</vt:lpstr>
      <vt:lpstr>1_Office Theme</vt:lpstr>
      <vt:lpstr>Office Theme</vt:lpstr>
      <vt:lpstr>2_Office Theme</vt:lpstr>
      <vt:lpstr>People with Disabilities in the Criminal Justice System: Promising Legislation for Statewide Reforms  </vt:lpstr>
      <vt:lpstr>Welcome to NCCJD’s Webinar</vt:lpstr>
      <vt:lpstr>Introduction</vt:lpstr>
      <vt:lpstr>Thank you to our presenters</vt:lpstr>
      <vt:lpstr>Huffington Post Blog </vt:lpstr>
      <vt:lpstr>Criminal Justice Reform…Why Now?</vt:lpstr>
      <vt:lpstr>NCCJD Seeks Inclusive Reforms</vt:lpstr>
      <vt:lpstr>Announcing NCCJD’s Criminal Justice and Disability Legislative Database</vt:lpstr>
      <vt:lpstr>Pending State Legislation</vt:lpstr>
      <vt:lpstr>What is a hearsay exception,  and why do victims with developmental disabilities need it?</vt:lpstr>
      <vt:lpstr>In search of justice…</vt:lpstr>
      <vt:lpstr>Training Objectives</vt:lpstr>
      <vt:lpstr>What is Colorado’s Hearsay Exception?</vt:lpstr>
      <vt:lpstr>Does a hearsay exception violate the 6th Amendment Confrontation Clause?</vt:lpstr>
      <vt:lpstr>What is a forensic interview?</vt:lpstr>
      <vt:lpstr>Is a Forensic Interview Hearsay?</vt:lpstr>
      <vt:lpstr>Why Law Enforcement Struggles …</vt:lpstr>
      <vt:lpstr>Why Forensic Interviews and Hearsay Make a Difference </vt:lpstr>
      <vt:lpstr>Why do People with Developmental Disabilities need a Hearsay Exception?</vt:lpstr>
      <vt:lpstr>Strategies to Replicate</vt:lpstr>
      <vt:lpstr>More Information</vt:lpstr>
      <vt:lpstr>Law Enforcement Training by Self-Advocates as Educators</vt:lpstr>
      <vt:lpstr>Tragedy in a movie theater</vt:lpstr>
      <vt:lpstr>Outrage spurs grassroots action</vt:lpstr>
      <vt:lpstr>Positive tactics to force change</vt:lpstr>
      <vt:lpstr>Simultaneous tracks of justice and advocacy lead to results</vt:lpstr>
      <vt:lpstr>Regulatory track</vt:lpstr>
      <vt:lpstr>Legislative track</vt:lpstr>
      <vt:lpstr>Maryland law: Ethan Saylor Alliance for Self-Advocates as Educators</vt:lpstr>
      <vt:lpstr>Continued advocacy for implementation</vt:lpstr>
      <vt:lpstr>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Arc’s National Center on Criminal Justice and Disability® (NCCJD)</dc:title>
  <dc:creator>Ashley Brompton</dc:creator>
  <cp:lastModifiedBy>Ashley Brompton</cp:lastModifiedBy>
  <cp:revision>60</cp:revision>
  <cp:lastPrinted>2016-02-25T13:56:36Z</cp:lastPrinted>
  <dcterms:created xsi:type="dcterms:W3CDTF">2016-02-11T19:40:16Z</dcterms:created>
  <dcterms:modified xsi:type="dcterms:W3CDTF">2016-03-01T21:30:14Z</dcterms:modified>
</cp:coreProperties>
</file>