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05" r:id="rId3"/>
    <p:sldId id="378" r:id="rId4"/>
    <p:sldId id="467" r:id="rId5"/>
    <p:sldId id="463" r:id="rId6"/>
    <p:sldId id="464" r:id="rId7"/>
    <p:sldId id="455" r:id="rId8"/>
    <p:sldId id="468" r:id="rId9"/>
    <p:sldId id="542" r:id="rId10"/>
    <p:sldId id="470" r:id="rId11"/>
    <p:sldId id="471" r:id="rId12"/>
    <p:sldId id="472" r:id="rId13"/>
    <p:sldId id="473" r:id="rId14"/>
    <p:sldId id="474" r:id="rId15"/>
    <p:sldId id="475" r:id="rId16"/>
    <p:sldId id="476" r:id="rId17"/>
    <p:sldId id="477" r:id="rId18"/>
    <p:sldId id="478" r:id="rId19"/>
    <p:sldId id="479" r:id="rId20"/>
    <p:sldId id="485" r:id="rId21"/>
    <p:sldId id="486" r:id="rId22"/>
    <p:sldId id="487" r:id="rId23"/>
    <p:sldId id="491" r:id="rId24"/>
    <p:sldId id="492" r:id="rId25"/>
    <p:sldId id="493" r:id="rId26"/>
    <p:sldId id="494"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35" r:id="rId67"/>
    <p:sldId id="536" r:id="rId68"/>
    <p:sldId id="537" r:id="rId69"/>
    <p:sldId id="538" r:id="rId70"/>
    <p:sldId id="539" r:id="rId71"/>
    <p:sldId id="540" r:id="rId72"/>
    <p:sldId id="541" r:id="rId73"/>
    <p:sldId id="382" r:id="rId7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Walker" initials="K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FFCB00"/>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68" autoAdjust="0"/>
    <p:restoredTop sz="91158" autoAdjust="0"/>
  </p:normalViewPr>
  <p:slideViewPr>
    <p:cSldViewPr>
      <p:cViewPr varScale="1">
        <p:scale>
          <a:sx n="106" d="100"/>
          <a:sy n="106" d="100"/>
        </p:scale>
        <p:origin x="156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FD3CB-8C37-5242-869B-FF819C8EABE8}"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DB3B9F9D-ED97-6542-AB6E-24FE7C221038}">
      <dgm:prSet phldrT="[Text]"/>
      <dgm:spPr/>
      <dgm:t>
        <a:bodyPr/>
        <a:lstStyle/>
        <a:p>
          <a:endParaRPr lang="en-US" dirty="0"/>
        </a:p>
      </dgm:t>
    </dgm:pt>
    <dgm:pt modelId="{1B76FC2B-30BD-2445-8E68-FBAA8087776F}" type="parTrans" cxnId="{8A12D844-E964-0449-81B6-A1520EA9C639}">
      <dgm:prSet/>
      <dgm:spPr/>
      <dgm:t>
        <a:bodyPr/>
        <a:lstStyle/>
        <a:p>
          <a:endParaRPr lang="en-US"/>
        </a:p>
      </dgm:t>
    </dgm:pt>
    <dgm:pt modelId="{38257EC5-DA7B-E548-843C-B88845F5D859}" type="sibTrans" cxnId="{8A12D844-E964-0449-81B6-A1520EA9C639}">
      <dgm:prSet/>
      <dgm:spPr/>
      <dgm:t>
        <a:bodyPr/>
        <a:lstStyle/>
        <a:p>
          <a:endParaRPr lang="en-US"/>
        </a:p>
      </dgm:t>
    </dgm:pt>
    <dgm:pt modelId="{BDCA55BD-9312-2745-A237-AA4983F25F0E}">
      <dgm:prSet phldrT="[Text]"/>
      <dgm:spPr/>
      <dgm:t>
        <a:bodyPr/>
        <a:lstStyle/>
        <a:p>
          <a:endParaRPr lang="en-US" dirty="0"/>
        </a:p>
      </dgm:t>
    </dgm:pt>
    <dgm:pt modelId="{B077650E-167F-B74D-9097-30CABAA4F1DF}" type="sibTrans" cxnId="{23D807EF-8C67-9B48-8C4A-D102234583BC}">
      <dgm:prSet/>
      <dgm:spPr/>
      <dgm:t>
        <a:bodyPr/>
        <a:lstStyle/>
        <a:p>
          <a:endParaRPr lang="en-US"/>
        </a:p>
      </dgm:t>
    </dgm:pt>
    <dgm:pt modelId="{925A2653-9C01-4A49-8E7B-EED8E6244BE3}" type="parTrans" cxnId="{23D807EF-8C67-9B48-8C4A-D102234583BC}">
      <dgm:prSet/>
      <dgm:spPr/>
      <dgm:t>
        <a:bodyPr/>
        <a:lstStyle/>
        <a:p>
          <a:endParaRPr lang="en-US"/>
        </a:p>
      </dgm:t>
    </dgm:pt>
    <dgm:pt modelId="{A106D266-1B66-954B-BCDA-B20CCB4BF620}" type="pres">
      <dgm:prSet presAssocID="{6D1FD3CB-8C37-5242-869B-FF819C8EABE8}" presName="Name0" presStyleCnt="0">
        <dgm:presLayoutVars>
          <dgm:chMax val="7"/>
          <dgm:chPref val="5"/>
        </dgm:presLayoutVars>
      </dgm:prSet>
      <dgm:spPr/>
      <dgm:t>
        <a:bodyPr/>
        <a:lstStyle/>
        <a:p>
          <a:endParaRPr lang="en-US"/>
        </a:p>
      </dgm:t>
    </dgm:pt>
    <dgm:pt modelId="{CB1E0E92-9038-CC43-9508-A2B3766AC7AD}" type="pres">
      <dgm:prSet presAssocID="{6D1FD3CB-8C37-5242-869B-FF819C8EABE8}" presName="arrowNode" presStyleLbl="node1" presStyleIdx="0" presStyleCnt="1" custAng="19517202" custLinFactNeighborX="14009" custLinFactNeighborY="-25076"/>
      <dgm:spPr>
        <a:solidFill>
          <a:srgbClr val="00B050"/>
        </a:solidFill>
      </dgm:spPr>
      <dgm:t>
        <a:bodyPr/>
        <a:lstStyle/>
        <a:p>
          <a:endParaRPr lang="en-US"/>
        </a:p>
      </dgm:t>
    </dgm:pt>
    <dgm:pt modelId="{B019CD6A-6CF1-9C48-B72E-775305D38A7F}" type="pres">
      <dgm:prSet presAssocID="{BDCA55BD-9312-2745-A237-AA4983F25F0E}" presName="txNode1" presStyleLbl="revTx" presStyleIdx="0" presStyleCnt="2">
        <dgm:presLayoutVars>
          <dgm:bulletEnabled val="1"/>
        </dgm:presLayoutVars>
      </dgm:prSet>
      <dgm:spPr/>
      <dgm:t>
        <a:bodyPr/>
        <a:lstStyle/>
        <a:p>
          <a:endParaRPr lang="en-US"/>
        </a:p>
      </dgm:t>
    </dgm:pt>
    <dgm:pt modelId="{41D37B9B-551B-0D41-8F44-8C3F9A986ED5}" type="pres">
      <dgm:prSet presAssocID="{DB3B9F9D-ED97-6542-AB6E-24FE7C221038}" presName="txNode2" presStyleLbl="revTx" presStyleIdx="1" presStyleCnt="2">
        <dgm:presLayoutVars>
          <dgm:bulletEnabled val="1"/>
        </dgm:presLayoutVars>
      </dgm:prSet>
      <dgm:spPr/>
      <dgm:t>
        <a:bodyPr/>
        <a:lstStyle/>
        <a:p>
          <a:endParaRPr lang="en-US"/>
        </a:p>
      </dgm:t>
    </dgm:pt>
  </dgm:ptLst>
  <dgm:cxnLst>
    <dgm:cxn modelId="{8A12D844-E964-0449-81B6-A1520EA9C639}" srcId="{6D1FD3CB-8C37-5242-869B-FF819C8EABE8}" destId="{DB3B9F9D-ED97-6542-AB6E-24FE7C221038}" srcOrd="1" destOrd="0" parTransId="{1B76FC2B-30BD-2445-8E68-FBAA8087776F}" sibTransId="{38257EC5-DA7B-E548-843C-B88845F5D859}"/>
    <dgm:cxn modelId="{7145EEB8-B89D-42BD-861A-35F5F392DF1A}" type="presOf" srcId="{DB3B9F9D-ED97-6542-AB6E-24FE7C221038}" destId="{41D37B9B-551B-0D41-8F44-8C3F9A986ED5}" srcOrd="0" destOrd="0" presId="urn:microsoft.com/office/officeart/2009/3/layout/DescendingProcess"/>
    <dgm:cxn modelId="{C6A71B55-7BEA-4690-AE97-BBEDA8029E19}" type="presOf" srcId="{BDCA55BD-9312-2745-A237-AA4983F25F0E}" destId="{B019CD6A-6CF1-9C48-B72E-775305D38A7F}" srcOrd="0" destOrd="0" presId="urn:microsoft.com/office/officeart/2009/3/layout/DescendingProcess"/>
    <dgm:cxn modelId="{2FAAC893-036D-4CEE-8F43-3ACC7E4273F7}" type="presOf" srcId="{6D1FD3CB-8C37-5242-869B-FF819C8EABE8}" destId="{A106D266-1B66-954B-BCDA-B20CCB4BF620}" srcOrd="0" destOrd="0" presId="urn:microsoft.com/office/officeart/2009/3/layout/DescendingProcess"/>
    <dgm:cxn modelId="{23D807EF-8C67-9B48-8C4A-D102234583BC}" srcId="{6D1FD3CB-8C37-5242-869B-FF819C8EABE8}" destId="{BDCA55BD-9312-2745-A237-AA4983F25F0E}" srcOrd="0" destOrd="0" parTransId="{925A2653-9C01-4A49-8E7B-EED8E6244BE3}" sibTransId="{B077650E-167F-B74D-9097-30CABAA4F1DF}"/>
    <dgm:cxn modelId="{B4B19FF2-C247-4238-B4C9-77F160E630AD}" type="presParOf" srcId="{A106D266-1B66-954B-BCDA-B20CCB4BF620}" destId="{CB1E0E92-9038-CC43-9508-A2B3766AC7AD}" srcOrd="0" destOrd="0" presId="urn:microsoft.com/office/officeart/2009/3/layout/DescendingProcess"/>
    <dgm:cxn modelId="{197BEA46-EC13-4EA5-976F-B2F21E53DAC0}" type="presParOf" srcId="{A106D266-1B66-954B-BCDA-B20CCB4BF620}" destId="{B019CD6A-6CF1-9C48-B72E-775305D38A7F}" srcOrd="1" destOrd="0" presId="urn:microsoft.com/office/officeart/2009/3/layout/DescendingProcess"/>
    <dgm:cxn modelId="{006CC493-3336-42E4-B3CA-CADA7D929023}" type="presParOf" srcId="{A106D266-1B66-954B-BCDA-B20CCB4BF620}" destId="{41D37B9B-551B-0D41-8F44-8C3F9A986ED5}" srcOrd="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FD3CB-8C37-5242-869B-FF819C8EABE8}"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DB3B9F9D-ED97-6542-AB6E-24FE7C221038}">
      <dgm:prSet phldrT="[Text]"/>
      <dgm:spPr/>
      <dgm:t>
        <a:bodyPr/>
        <a:lstStyle/>
        <a:p>
          <a:endParaRPr lang="en-US" dirty="0"/>
        </a:p>
      </dgm:t>
    </dgm:pt>
    <dgm:pt modelId="{1B76FC2B-30BD-2445-8E68-FBAA8087776F}" type="parTrans" cxnId="{8A12D844-E964-0449-81B6-A1520EA9C639}">
      <dgm:prSet/>
      <dgm:spPr/>
      <dgm:t>
        <a:bodyPr/>
        <a:lstStyle/>
        <a:p>
          <a:endParaRPr lang="en-US"/>
        </a:p>
      </dgm:t>
    </dgm:pt>
    <dgm:pt modelId="{38257EC5-DA7B-E548-843C-B88845F5D859}" type="sibTrans" cxnId="{8A12D844-E964-0449-81B6-A1520EA9C639}">
      <dgm:prSet/>
      <dgm:spPr/>
      <dgm:t>
        <a:bodyPr/>
        <a:lstStyle/>
        <a:p>
          <a:endParaRPr lang="en-US"/>
        </a:p>
      </dgm:t>
    </dgm:pt>
    <dgm:pt modelId="{BDCA55BD-9312-2745-A237-AA4983F25F0E}">
      <dgm:prSet phldrT="[Text]"/>
      <dgm:spPr/>
      <dgm:t>
        <a:bodyPr/>
        <a:lstStyle/>
        <a:p>
          <a:endParaRPr lang="en-US" dirty="0"/>
        </a:p>
      </dgm:t>
    </dgm:pt>
    <dgm:pt modelId="{B077650E-167F-B74D-9097-30CABAA4F1DF}" type="sibTrans" cxnId="{23D807EF-8C67-9B48-8C4A-D102234583BC}">
      <dgm:prSet/>
      <dgm:spPr/>
      <dgm:t>
        <a:bodyPr/>
        <a:lstStyle/>
        <a:p>
          <a:endParaRPr lang="en-US"/>
        </a:p>
      </dgm:t>
    </dgm:pt>
    <dgm:pt modelId="{925A2653-9C01-4A49-8E7B-EED8E6244BE3}" type="parTrans" cxnId="{23D807EF-8C67-9B48-8C4A-D102234583BC}">
      <dgm:prSet/>
      <dgm:spPr/>
      <dgm:t>
        <a:bodyPr/>
        <a:lstStyle/>
        <a:p>
          <a:endParaRPr lang="en-US"/>
        </a:p>
      </dgm:t>
    </dgm:pt>
    <dgm:pt modelId="{A106D266-1B66-954B-BCDA-B20CCB4BF620}" type="pres">
      <dgm:prSet presAssocID="{6D1FD3CB-8C37-5242-869B-FF819C8EABE8}" presName="Name0" presStyleCnt="0">
        <dgm:presLayoutVars>
          <dgm:chMax val="7"/>
          <dgm:chPref val="5"/>
        </dgm:presLayoutVars>
      </dgm:prSet>
      <dgm:spPr/>
      <dgm:t>
        <a:bodyPr/>
        <a:lstStyle/>
        <a:p>
          <a:endParaRPr lang="en-US"/>
        </a:p>
      </dgm:t>
    </dgm:pt>
    <dgm:pt modelId="{CB1E0E92-9038-CC43-9508-A2B3766AC7AD}" type="pres">
      <dgm:prSet presAssocID="{6D1FD3CB-8C37-5242-869B-FF819C8EABE8}" presName="arrowNode" presStyleLbl="node1" presStyleIdx="0" presStyleCnt="1" custAng="19517202" custLinFactNeighborX="14009" custLinFactNeighborY="-25076">
        <dgm:style>
          <a:lnRef idx="2">
            <a:schemeClr val="accent6">
              <a:shade val="50000"/>
            </a:schemeClr>
          </a:lnRef>
          <a:fillRef idx="1">
            <a:schemeClr val="accent6"/>
          </a:fillRef>
          <a:effectRef idx="0">
            <a:schemeClr val="accent6"/>
          </a:effectRef>
          <a:fontRef idx="minor">
            <a:schemeClr val="lt1"/>
          </a:fontRef>
        </dgm:style>
      </dgm:prSet>
      <dgm:spPr>
        <a:solidFill>
          <a:srgbClr val="44697D"/>
        </a:solidFill>
        <a:ln>
          <a:solidFill>
            <a:srgbClr val="44697D"/>
          </a:solidFill>
        </a:ln>
      </dgm:spPr>
      <dgm:t>
        <a:bodyPr/>
        <a:lstStyle/>
        <a:p>
          <a:endParaRPr lang="en-US"/>
        </a:p>
      </dgm:t>
    </dgm:pt>
    <dgm:pt modelId="{B019CD6A-6CF1-9C48-B72E-775305D38A7F}" type="pres">
      <dgm:prSet presAssocID="{BDCA55BD-9312-2745-A237-AA4983F25F0E}" presName="txNode1" presStyleLbl="revTx" presStyleIdx="0" presStyleCnt="2">
        <dgm:presLayoutVars>
          <dgm:bulletEnabled val="1"/>
        </dgm:presLayoutVars>
      </dgm:prSet>
      <dgm:spPr/>
      <dgm:t>
        <a:bodyPr/>
        <a:lstStyle/>
        <a:p>
          <a:endParaRPr lang="en-US"/>
        </a:p>
      </dgm:t>
    </dgm:pt>
    <dgm:pt modelId="{41D37B9B-551B-0D41-8F44-8C3F9A986ED5}" type="pres">
      <dgm:prSet presAssocID="{DB3B9F9D-ED97-6542-AB6E-24FE7C221038}" presName="txNode2" presStyleLbl="revTx" presStyleIdx="1" presStyleCnt="2">
        <dgm:presLayoutVars>
          <dgm:bulletEnabled val="1"/>
        </dgm:presLayoutVars>
      </dgm:prSet>
      <dgm:spPr/>
      <dgm:t>
        <a:bodyPr/>
        <a:lstStyle/>
        <a:p>
          <a:endParaRPr lang="en-US"/>
        </a:p>
      </dgm:t>
    </dgm:pt>
  </dgm:ptLst>
  <dgm:cxnLst>
    <dgm:cxn modelId="{8A12D844-E964-0449-81B6-A1520EA9C639}" srcId="{6D1FD3CB-8C37-5242-869B-FF819C8EABE8}" destId="{DB3B9F9D-ED97-6542-AB6E-24FE7C221038}" srcOrd="1" destOrd="0" parTransId="{1B76FC2B-30BD-2445-8E68-FBAA8087776F}" sibTransId="{38257EC5-DA7B-E548-843C-B88845F5D859}"/>
    <dgm:cxn modelId="{0B8E235C-236F-4283-B82A-5C02EA6074FF}" type="presOf" srcId="{6D1FD3CB-8C37-5242-869B-FF819C8EABE8}" destId="{A106D266-1B66-954B-BCDA-B20CCB4BF620}" srcOrd="0" destOrd="0" presId="urn:microsoft.com/office/officeart/2009/3/layout/DescendingProcess"/>
    <dgm:cxn modelId="{3FB7C8ED-CEDD-4258-8842-D03DE4417ACE}" type="presOf" srcId="{BDCA55BD-9312-2745-A237-AA4983F25F0E}" destId="{B019CD6A-6CF1-9C48-B72E-775305D38A7F}" srcOrd="0" destOrd="0" presId="urn:microsoft.com/office/officeart/2009/3/layout/DescendingProcess"/>
    <dgm:cxn modelId="{9518878E-3B53-4557-9668-006906056F93}" type="presOf" srcId="{DB3B9F9D-ED97-6542-AB6E-24FE7C221038}" destId="{41D37B9B-551B-0D41-8F44-8C3F9A986ED5}" srcOrd="0" destOrd="0" presId="urn:microsoft.com/office/officeart/2009/3/layout/DescendingProcess"/>
    <dgm:cxn modelId="{23D807EF-8C67-9B48-8C4A-D102234583BC}" srcId="{6D1FD3CB-8C37-5242-869B-FF819C8EABE8}" destId="{BDCA55BD-9312-2745-A237-AA4983F25F0E}" srcOrd="0" destOrd="0" parTransId="{925A2653-9C01-4A49-8E7B-EED8E6244BE3}" sibTransId="{B077650E-167F-B74D-9097-30CABAA4F1DF}"/>
    <dgm:cxn modelId="{F11DEEB3-4A75-4DC5-855C-C227253B4376}" type="presParOf" srcId="{A106D266-1B66-954B-BCDA-B20CCB4BF620}" destId="{CB1E0E92-9038-CC43-9508-A2B3766AC7AD}" srcOrd="0" destOrd="0" presId="urn:microsoft.com/office/officeart/2009/3/layout/DescendingProcess"/>
    <dgm:cxn modelId="{E3D7D597-CCA2-40DE-BAB6-3A474528F081}" type="presParOf" srcId="{A106D266-1B66-954B-BCDA-B20CCB4BF620}" destId="{B019CD6A-6CF1-9C48-B72E-775305D38A7F}" srcOrd="1" destOrd="0" presId="urn:microsoft.com/office/officeart/2009/3/layout/DescendingProcess"/>
    <dgm:cxn modelId="{F108ED4F-DC63-49CE-BDA6-C20719D0D5E6}" type="presParOf" srcId="{A106D266-1B66-954B-BCDA-B20CCB4BF620}" destId="{41D37B9B-551B-0D41-8F44-8C3F9A986ED5}" srcOrd="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FDE6F-8391-4708-B361-CE6874B7327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8122CFB-22AF-4455-90A3-8F2C95D3CD6A}">
      <dgm:prSet phldrT="[Text]" custT="1"/>
      <dgm:spPr>
        <a:solidFill>
          <a:srgbClr val="44697D"/>
        </a:solidFill>
      </dgm:spPr>
      <dgm:t>
        <a:bodyPr/>
        <a:lstStyle/>
        <a:p>
          <a:r>
            <a:rPr lang="en-US" sz="1800" dirty="0" smtClean="0">
              <a:solidFill>
                <a:srgbClr val="FFCB00"/>
              </a:solidFill>
              <a:latin typeface="Trebuchet MS" panose="020B0603020202020204" pitchFamily="34" charset="0"/>
            </a:rPr>
            <a:t>Naiveté</a:t>
          </a:r>
          <a:r>
            <a:rPr lang="en-US" sz="900" dirty="0" smtClean="0">
              <a:solidFill>
                <a:srgbClr val="FFCB00"/>
              </a:solidFill>
              <a:latin typeface="Trebuchet MS" panose="020B0603020202020204" pitchFamily="34" charset="0"/>
            </a:rPr>
            <a:t> </a:t>
          </a:r>
          <a:endParaRPr lang="en-US" sz="900" dirty="0">
            <a:solidFill>
              <a:srgbClr val="FFCB00"/>
            </a:solidFill>
            <a:latin typeface="Trebuchet MS" panose="020B0603020202020204" pitchFamily="34" charset="0"/>
          </a:endParaRPr>
        </a:p>
      </dgm:t>
    </dgm:pt>
    <dgm:pt modelId="{3B1A7B95-1101-49EE-B276-E77C494C1415}" type="parTrans" cxnId="{B3971D13-AC55-4DEA-890E-AF8E3003276E}">
      <dgm:prSet/>
      <dgm:spPr/>
      <dgm:t>
        <a:bodyPr/>
        <a:lstStyle/>
        <a:p>
          <a:endParaRPr lang="en-US"/>
        </a:p>
      </dgm:t>
    </dgm:pt>
    <dgm:pt modelId="{72601B58-BE95-4577-A51F-C9BFB72D7785}" type="sibTrans" cxnId="{B3971D13-AC55-4DEA-890E-AF8E3003276E}">
      <dgm:prSet/>
      <dgm:spPr/>
      <dgm:t>
        <a:bodyPr/>
        <a:lstStyle/>
        <a:p>
          <a:endParaRPr lang="en-US"/>
        </a:p>
      </dgm:t>
    </dgm:pt>
    <dgm:pt modelId="{45FE0B65-4074-4CDD-BA0D-B43869A1A801}">
      <dgm:prSet phldrT="[Text]" custT="1"/>
      <dgm:spPr>
        <a:solidFill>
          <a:srgbClr val="44697D"/>
        </a:solidFill>
      </dgm:spPr>
      <dgm:t>
        <a:bodyPr/>
        <a:lstStyle/>
        <a:p>
          <a:r>
            <a:rPr lang="en-US" sz="1600" dirty="0" smtClean="0">
              <a:solidFill>
                <a:srgbClr val="FFCB00"/>
              </a:solidFill>
              <a:latin typeface="Trebuchet MS" panose="020B0603020202020204" pitchFamily="34" charset="0"/>
            </a:rPr>
            <a:t>Lack of Sexual Awareness</a:t>
          </a:r>
          <a:endParaRPr lang="en-US" sz="1600" dirty="0">
            <a:solidFill>
              <a:srgbClr val="FFCB00"/>
            </a:solidFill>
            <a:latin typeface="Trebuchet MS" panose="020B0603020202020204" pitchFamily="34" charset="0"/>
          </a:endParaRPr>
        </a:p>
      </dgm:t>
    </dgm:pt>
    <dgm:pt modelId="{D6878802-EC20-4194-A33A-CE35758F7D4A}" type="parTrans" cxnId="{1DE7400E-2E08-497A-8375-6044302405B3}">
      <dgm:prSet/>
      <dgm:spPr/>
      <dgm:t>
        <a:bodyPr/>
        <a:lstStyle/>
        <a:p>
          <a:endParaRPr lang="en-US"/>
        </a:p>
      </dgm:t>
    </dgm:pt>
    <dgm:pt modelId="{0ABD6740-FB75-4BC7-A4B0-C755185E9BD6}" type="sibTrans" cxnId="{1DE7400E-2E08-497A-8375-6044302405B3}">
      <dgm:prSet/>
      <dgm:spPr/>
      <dgm:t>
        <a:bodyPr/>
        <a:lstStyle/>
        <a:p>
          <a:endParaRPr lang="en-US"/>
        </a:p>
      </dgm:t>
    </dgm:pt>
    <dgm:pt modelId="{54733D1A-A79C-4223-AC0E-1A67EB59489E}">
      <dgm:prSet phldrT="[Text]" custT="1"/>
      <dgm:spPr/>
      <dgm:t>
        <a:bodyPr/>
        <a:lstStyle/>
        <a:p>
          <a:endParaRPr lang="en-US" sz="2400" dirty="0"/>
        </a:p>
      </dgm:t>
    </dgm:pt>
    <dgm:pt modelId="{222F4F63-063A-4673-8893-C9DE9FFC13F4}" type="parTrans" cxnId="{21EBD551-84E9-48F8-A25D-8A153E1DBF73}">
      <dgm:prSet/>
      <dgm:spPr/>
      <dgm:t>
        <a:bodyPr/>
        <a:lstStyle/>
        <a:p>
          <a:endParaRPr lang="en-US"/>
        </a:p>
      </dgm:t>
    </dgm:pt>
    <dgm:pt modelId="{67ED3B83-811B-4057-8036-0A1A4E8F7D3D}" type="sibTrans" cxnId="{21EBD551-84E9-48F8-A25D-8A153E1DBF73}">
      <dgm:prSet/>
      <dgm:spPr/>
      <dgm:t>
        <a:bodyPr/>
        <a:lstStyle/>
        <a:p>
          <a:endParaRPr lang="en-US"/>
        </a:p>
      </dgm:t>
    </dgm:pt>
    <dgm:pt modelId="{D370C5B0-D46E-45D9-B654-5A837606FF9D}">
      <dgm:prSet phldrT="[Text]" phldr="1"/>
      <dgm:spPr/>
      <dgm:t>
        <a:bodyPr/>
        <a:lstStyle/>
        <a:p>
          <a:endParaRPr lang="en-US" dirty="0"/>
        </a:p>
      </dgm:t>
    </dgm:pt>
    <dgm:pt modelId="{02A9017C-5045-443F-8AA2-8D2C0D39A759}" type="parTrans" cxnId="{106CB294-3F4D-4C14-A258-65AAA32FFE78}">
      <dgm:prSet/>
      <dgm:spPr/>
      <dgm:t>
        <a:bodyPr/>
        <a:lstStyle/>
        <a:p>
          <a:endParaRPr lang="en-US"/>
        </a:p>
      </dgm:t>
    </dgm:pt>
    <dgm:pt modelId="{A199DC9E-1305-4467-8A80-07FE6F620B92}" type="sibTrans" cxnId="{106CB294-3F4D-4C14-A258-65AAA32FFE78}">
      <dgm:prSet/>
      <dgm:spPr/>
      <dgm:t>
        <a:bodyPr/>
        <a:lstStyle/>
        <a:p>
          <a:endParaRPr lang="en-US"/>
        </a:p>
      </dgm:t>
    </dgm:pt>
    <dgm:pt modelId="{20E83629-FE19-4893-AC3E-6B3E024161C8}">
      <dgm:prSet phldrT="[Text]" custT="1"/>
      <dgm:spPr>
        <a:solidFill>
          <a:srgbClr val="44697D"/>
        </a:solidFill>
      </dgm:spPr>
      <dgm:t>
        <a:bodyPr/>
        <a:lstStyle/>
        <a:p>
          <a:r>
            <a:rPr lang="en-US" sz="1200" dirty="0" smtClean="0">
              <a:solidFill>
                <a:srgbClr val="FFCB00"/>
              </a:solidFill>
              <a:latin typeface="Trebuchet MS" panose="020B0603020202020204" pitchFamily="34" charset="0"/>
            </a:rPr>
            <a:t>Lack of understanding of Inappropriateness</a:t>
          </a:r>
          <a:endParaRPr lang="en-US" sz="1200" dirty="0">
            <a:solidFill>
              <a:srgbClr val="FFCB00"/>
            </a:solidFill>
            <a:latin typeface="Trebuchet MS" panose="020B0603020202020204" pitchFamily="34" charset="0"/>
          </a:endParaRPr>
        </a:p>
      </dgm:t>
    </dgm:pt>
    <dgm:pt modelId="{1F9B205C-E1F8-4036-A43A-137826775CEC}" type="sibTrans" cxnId="{76ADEA00-2F0F-4CF1-901F-9A72CFB441F0}">
      <dgm:prSet/>
      <dgm:spPr/>
      <dgm:t>
        <a:bodyPr/>
        <a:lstStyle/>
        <a:p>
          <a:endParaRPr lang="en-US"/>
        </a:p>
      </dgm:t>
    </dgm:pt>
    <dgm:pt modelId="{7D2E4F1E-AAB6-48B7-BB2C-510208B56162}" type="parTrans" cxnId="{76ADEA00-2F0F-4CF1-901F-9A72CFB441F0}">
      <dgm:prSet/>
      <dgm:spPr/>
      <dgm:t>
        <a:bodyPr/>
        <a:lstStyle/>
        <a:p>
          <a:endParaRPr lang="en-US"/>
        </a:p>
      </dgm:t>
    </dgm:pt>
    <dgm:pt modelId="{D5788D00-8432-4676-A97A-8B03F6BADBBC}" type="pres">
      <dgm:prSet presAssocID="{799FDE6F-8391-4708-B361-CE6874B73275}" presName="Name0" presStyleCnt="0">
        <dgm:presLayoutVars>
          <dgm:chMax val="4"/>
          <dgm:resizeHandles val="exact"/>
        </dgm:presLayoutVars>
      </dgm:prSet>
      <dgm:spPr/>
      <dgm:t>
        <a:bodyPr/>
        <a:lstStyle/>
        <a:p>
          <a:endParaRPr lang="en-US"/>
        </a:p>
      </dgm:t>
    </dgm:pt>
    <dgm:pt modelId="{6D5704AD-0128-4443-A25A-4C199AFC095A}" type="pres">
      <dgm:prSet presAssocID="{799FDE6F-8391-4708-B361-CE6874B73275}" presName="ellipse" presStyleLbl="trBgShp" presStyleIdx="0" presStyleCnt="1"/>
      <dgm:spPr/>
      <dgm:t>
        <a:bodyPr/>
        <a:lstStyle/>
        <a:p>
          <a:endParaRPr lang="en-US"/>
        </a:p>
      </dgm:t>
    </dgm:pt>
    <dgm:pt modelId="{B6C0E7EC-9034-4DD0-8244-CC6779F5CE75}" type="pres">
      <dgm:prSet presAssocID="{799FDE6F-8391-4708-B361-CE6874B73275}" presName="arrow1" presStyleLbl="fgShp" presStyleIdx="0" presStyleCnt="1"/>
      <dgm:spPr/>
      <dgm:t>
        <a:bodyPr/>
        <a:lstStyle/>
        <a:p>
          <a:endParaRPr lang="en-US"/>
        </a:p>
      </dgm:t>
    </dgm:pt>
    <dgm:pt modelId="{9F0EE1EC-19C5-4C52-ABE2-6A514F883305}" type="pres">
      <dgm:prSet presAssocID="{799FDE6F-8391-4708-B361-CE6874B73275}" presName="rectangle" presStyleLbl="revTx" presStyleIdx="0" presStyleCnt="1" custScaleX="56910" custScaleY="230871">
        <dgm:presLayoutVars>
          <dgm:bulletEnabled val="1"/>
        </dgm:presLayoutVars>
      </dgm:prSet>
      <dgm:spPr/>
      <dgm:t>
        <a:bodyPr/>
        <a:lstStyle/>
        <a:p>
          <a:endParaRPr lang="en-US"/>
        </a:p>
      </dgm:t>
    </dgm:pt>
    <dgm:pt modelId="{C301D589-3852-4401-9E5F-F7E4D80700CC}" type="pres">
      <dgm:prSet presAssocID="{45FE0B65-4074-4CDD-BA0D-B43869A1A801}" presName="item1" presStyleLbl="node1" presStyleIdx="0" presStyleCnt="3" custScaleX="223536" custScaleY="154400">
        <dgm:presLayoutVars>
          <dgm:bulletEnabled val="1"/>
        </dgm:presLayoutVars>
      </dgm:prSet>
      <dgm:spPr/>
      <dgm:t>
        <a:bodyPr/>
        <a:lstStyle/>
        <a:p>
          <a:endParaRPr lang="en-US"/>
        </a:p>
      </dgm:t>
    </dgm:pt>
    <dgm:pt modelId="{8E61BBFC-E80E-4E75-A46A-8FFC495CCC1D}" type="pres">
      <dgm:prSet presAssocID="{20E83629-FE19-4893-AC3E-6B3E024161C8}" presName="item2" presStyleLbl="node1" presStyleIdx="1" presStyleCnt="3" custScaleX="186050" custScaleY="151921" custLinFactNeighborX="-34569" custLinFactNeighborY="-52355">
        <dgm:presLayoutVars>
          <dgm:bulletEnabled val="1"/>
        </dgm:presLayoutVars>
      </dgm:prSet>
      <dgm:spPr/>
      <dgm:t>
        <a:bodyPr/>
        <a:lstStyle/>
        <a:p>
          <a:endParaRPr lang="en-US"/>
        </a:p>
      </dgm:t>
    </dgm:pt>
    <dgm:pt modelId="{B1583BA6-3147-4106-AA74-E29B1889BD59}" type="pres">
      <dgm:prSet presAssocID="{54733D1A-A79C-4223-AC0E-1A67EB59489E}" presName="item3" presStyleLbl="node1" presStyleIdx="2" presStyleCnt="3" custScaleX="172488" custScaleY="155940" custLinFactNeighborX="40769" custLinFactNeighborY="-47136">
        <dgm:presLayoutVars>
          <dgm:bulletEnabled val="1"/>
        </dgm:presLayoutVars>
      </dgm:prSet>
      <dgm:spPr/>
      <dgm:t>
        <a:bodyPr/>
        <a:lstStyle/>
        <a:p>
          <a:endParaRPr lang="en-US"/>
        </a:p>
      </dgm:t>
    </dgm:pt>
    <dgm:pt modelId="{19CD37B0-2C44-4AB2-8402-973F386EDD0A}" type="pres">
      <dgm:prSet presAssocID="{799FDE6F-8391-4708-B361-CE6874B73275}" presName="funnel" presStyleLbl="trAlignAcc1" presStyleIdx="0" presStyleCnt="1" custScaleX="139703" custScaleY="163728" custLinFactNeighborX="3810" custLinFactNeighborY="11522"/>
      <dgm:spPr>
        <a:solidFill>
          <a:srgbClr val="44697D">
            <a:alpha val="40000"/>
          </a:srgbClr>
        </a:solidFill>
        <a:ln>
          <a:solidFill>
            <a:srgbClr val="FFCB00"/>
          </a:solidFill>
        </a:ln>
      </dgm:spPr>
      <dgm:t>
        <a:bodyPr/>
        <a:lstStyle/>
        <a:p>
          <a:endParaRPr lang="en-US"/>
        </a:p>
      </dgm:t>
    </dgm:pt>
  </dgm:ptLst>
  <dgm:cxnLst>
    <dgm:cxn modelId="{76ADEA00-2F0F-4CF1-901F-9A72CFB441F0}" srcId="{799FDE6F-8391-4708-B361-CE6874B73275}" destId="{20E83629-FE19-4893-AC3E-6B3E024161C8}" srcOrd="2" destOrd="0" parTransId="{7D2E4F1E-AAB6-48B7-BB2C-510208B56162}" sibTransId="{1F9B205C-E1F8-4036-A43A-137826775CEC}"/>
    <dgm:cxn modelId="{B3971D13-AC55-4DEA-890E-AF8E3003276E}" srcId="{799FDE6F-8391-4708-B361-CE6874B73275}" destId="{E8122CFB-22AF-4455-90A3-8F2C95D3CD6A}" srcOrd="0" destOrd="0" parTransId="{3B1A7B95-1101-49EE-B276-E77C494C1415}" sibTransId="{72601B58-BE95-4577-A51F-C9BFB72D7785}"/>
    <dgm:cxn modelId="{678A1986-4BD8-4C60-8B89-2003738F814A}" type="presOf" srcId="{20E83629-FE19-4893-AC3E-6B3E024161C8}" destId="{C301D589-3852-4401-9E5F-F7E4D80700CC}" srcOrd="0" destOrd="0" presId="urn:microsoft.com/office/officeart/2005/8/layout/funnel1"/>
    <dgm:cxn modelId="{21EBD551-84E9-48F8-A25D-8A153E1DBF73}" srcId="{799FDE6F-8391-4708-B361-CE6874B73275}" destId="{54733D1A-A79C-4223-AC0E-1A67EB59489E}" srcOrd="3" destOrd="0" parTransId="{222F4F63-063A-4673-8893-C9DE9FFC13F4}" sibTransId="{67ED3B83-811B-4057-8036-0A1A4E8F7D3D}"/>
    <dgm:cxn modelId="{261374C6-F6DA-4482-A034-7C6812126BFA}" type="presOf" srcId="{45FE0B65-4074-4CDD-BA0D-B43869A1A801}" destId="{8E61BBFC-E80E-4E75-A46A-8FFC495CCC1D}" srcOrd="0" destOrd="0" presId="urn:microsoft.com/office/officeart/2005/8/layout/funnel1"/>
    <dgm:cxn modelId="{106CB294-3F4D-4C14-A258-65AAA32FFE78}" srcId="{799FDE6F-8391-4708-B361-CE6874B73275}" destId="{D370C5B0-D46E-45D9-B654-5A837606FF9D}" srcOrd="4" destOrd="0" parTransId="{02A9017C-5045-443F-8AA2-8D2C0D39A759}" sibTransId="{A199DC9E-1305-4467-8A80-07FE6F620B92}"/>
    <dgm:cxn modelId="{1DE7400E-2E08-497A-8375-6044302405B3}" srcId="{799FDE6F-8391-4708-B361-CE6874B73275}" destId="{45FE0B65-4074-4CDD-BA0D-B43869A1A801}" srcOrd="1" destOrd="0" parTransId="{D6878802-EC20-4194-A33A-CE35758F7D4A}" sibTransId="{0ABD6740-FB75-4BC7-A4B0-C755185E9BD6}"/>
    <dgm:cxn modelId="{2C6F5EE3-CCF3-4C56-806D-0DD5BF3B048E}" type="presOf" srcId="{54733D1A-A79C-4223-AC0E-1A67EB59489E}" destId="{9F0EE1EC-19C5-4C52-ABE2-6A514F883305}" srcOrd="0" destOrd="0" presId="urn:microsoft.com/office/officeart/2005/8/layout/funnel1"/>
    <dgm:cxn modelId="{C2160074-85CB-4B32-BCC8-CC50D2C0A43D}" type="presOf" srcId="{E8122CFB-22AF-4455-90A3-8F2C95D3CD6A}" destId="{B1583BA6-3147-4106-AA74-E29B1889BD59}" srcOrd="0" destOrd="0" presId="urn:microsoft.com/office/officeart/2005/8/layout/funnel1"/>
    <dgm:cxn modelId="{B800707F-8F8A-4318-8C66-EDEFAE7FCAA5}" type="presOf" srcId="{799FDE6F-8391-4708-B361-CE6874B73275}" destId="{D5788D00-8432-4676-A97A-8B03F6BADBBC}" srcOrd="0" destOrd="0" presId="urn:microsoft.com/office/officeart/2005/8/layout/funnel1"/>
    <dgm:cxn modelId="{DD72345D-BF55-4FA6-B75D-84C02E0F0868}" type="presParOf" srcId="{D5788D00-8432-4676-A97A-8B03F6BADBBC}" destId="{6D5704AD-0128-4443-A25A-4C199AFC095A}" srcOrd="0" destOrd="0" presId="urn:microsoft.com/office/officeart/2005/8/layout/funnel1"/>
    <dgm:cxn modelId="{20E83555-F052-4EC0-8E87-B93F6C43821E}" type="presParOf" srcId="{D5788D00-8432-4676-A97A-8B03F6BADBBC}" destId="{B6C0E7EC-9034-4DD0-8244-CC6779F5CE75}" srcOrd="1" destOrd="0" presId="urn:microsoft.com/office/officeart/2005/8/layout/funnel1"/>
    <dgm:cxn modelId="{BAD47BF4-6254-4B11-BEDB-C2657D9C199D}" type="presParOf" srcId="{D5788D00-8432-4676-A97A-8B03F6BADBBC}" destId="{9F0EE1EC-19C5-4C52-ABE2-6A514F883305}" srcOrd="2" destOrd="0" presId="urn:microsoft.com/office/officeart/2005/8/layout/funnel1"/>
    <dgm:cxn modelId="{5033833B-4821-44B3-9340-026080EB896E}" type="presParOf" srcId="{D5788D00-8432-4676-A97A-8B03F6BADBBC}" destId="{C301D589-3852-4401-9E5F-F7E4D80700CC}" srcOrd="3" destOrd="0" presId="urn:microsoft.com/office/officeart/2005/8/layout/funnel1"/>
    <dgm:cxn modelId="{85202F8E-0D85-493D-A8FF-CC6F7E0D50F2}" type="presParOf" srcId="{D5788D00-8432-4676-A97A-8B03F6BADBBC}" destId="{8E61BBFC-E80E-4E75-A46A-8FFC495CCC1D}" srcOrd="4" destOrd="0" presId="urn:microsoft.com/office/officeart/2005/8/layout/funnel1"/>
    <dgm:cxn modelId="{FF8601D9-DE96-4913-A21B-4B215F082D70}" type="presParOf" srcId="{D5788D00-8432-4676-A97A-8B03F6BADBBC}" destId="{B1583BA6-3147-4106-AA74-E29B1889BD59}" srcOrd="5" destOrd="0" presId="urn:microsoft.com/office/officeart/2005/8/layout/funnel1"/>
    <dgm:cxn modelId="{3C5D1612-384B-4D5A-875D-91DE22AFAEF5}" type="presParOf" srcId="{D5788D00-8432-4676-A97A-8B03F6BADBBC}" destId="{19CD37B0-2C44-4AB2-8402-973F386EDD0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E0E92-9038-CC43-9508-A2B3766AC7AD}">
      <dsp:nvSpPr>
        <dsp:cNvPr id="0" name=""/>
        <dsp:cNvSpPr/>
      </dsp:nvSpPr>
      <dsp:spPr>
        <a:xfrm rot="2313576">
          <a:off x="2095913" y="-277551"/>
          <a:ext cx="4628329" cy="3227682"/>
        </a:xfrm>
        <a:prstGeom prst="swooshArrow">
          <a:avLst>
            <a:gd name="adj1" fmla="val 16310"/>
            <a:gd name="adj2" fmla="val 3137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19CD6A-6CF1-9C48-B72E-775305D38A7F}">
      <dsp:nvSpPr>
        <dsp:cNvPr id="0" name=""/>
        <dsp:cNvSpPr/>
      </dsp:nvSpPr>
      <dsp:spPr>
        <a:xfrm>
          <a:off x="1165997" y="0"/>
          <a:ext cx="2182113" cy="85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ctr" defTabSz="2311400">
            <a:lnSpc>
              <a:spcPct val="90000"/>
            </a:lnSpc>
            <a:spcBef>
              <a:spcPct val="0"/>
            </a:spcBef>
            <a:spcAft>
              <a:spcPct val="35000"/>
            </a:spcAft>
          </a:pPr>
          <a:endParaRPr lang="en-US" sz="5200" kern="1200" dirty="0"/>
        </a:p>
      </dsp:txBody>
      <dsp:txXfrm>
        <a:off x="1165997" y="0"/>
        <a:ext cx="2182113" cy="857833"/>
      </dsp:txXfrm>
    </dsp:sp>
    <dsp:sp modelId="{41D37B9B-551B-0D41-8F44-8C3F9A986ED5}">
      <dsp:nvSpPr>
        <dsp:cNvPr id="0" name=""/>
        <dsp:cNvSpPr/>
      </dsp:nvSpPr>
      <dsp:spPr>
        <a:xfrm>
          <a:off x="4114800" y="4503625"/>
          <a:ext cx="2948802" cy="85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ctr" defTabSz="2311400">
            <a:lnSpc>
              <a:spcPct val="90000"/>
            </a:lnSpc>
            <a:spcBef>
              <a:spcPct val="0"/>
            </a:spcBef>
            <a:spcAft>
              <a:spcPct val="35000"/>
            </a:spcAft>
          </a:pPr>
          <a:endParaRPr lang="en-US" sz="5200" kern="1200" dirty="0"/>
        </a:p>
      </dsp:txBody>
      <dsp:txXfrm>
        <a:off x="4114800" y="4503625"/>
        <a:ext cx="2948802" cy="857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E0E92-9038-CC43-9508-A2B3766AC7AD}">
      <dsp:nvSpPr>
        <dsp:cNvPr id="0" name=""/>
        <dsp:cNvSpPr/>
      </dsp:nvSpPr>
      <dsp:spPr>
        <a:xfrm rot="2313576">
          <a:off x="2095913" y="-277551"/>
          <a:ext cx="4628329" cy="3227682"/>
        </a:xfrm>
        <a:prstGeom prst="swooshArrow">
          <a:avLst>
            <a:gd name="adj1" fmla="val 16310"/>
            <a:gd name="adj2" fmla="val 31370"/>
          </a:avLst>
        </a:prstGeom>
        <a:solidFill>
          <a:srgbClr val="44697D"/>
        </a:solidFill>
        <a:ln w="25400" cap="flat" cmpd="sng" algn="ctr">
          <a:solidFill>
            <a:srgbClr val="44697D"/>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B019CD6A-6CF1-9C48-B72E-775305D38A7F}">
      <dsp:nvSpPr>
        <dsp:cNvPr id="0" name=""/>
        <dsp:cNvSpPr/>
      </dsp:nvSpPr>
      <dsp:spPr>
        <a:xfrm>
          <a:off x="1165997" y="0"/>
          <a:ext cx="2182113" cy="85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b" anchorCtr="0">
          <a:noAutofit/>
        </a:bodyPr>
        <a:lstStyle/>
        <a:p>
          <a:pPr lvl="0" algn="ctr" defTabSz="2311400">
            <a:lnSpc>
              <a:spcPct val="90000"/>
            </a:lnSpc>
            <a:spcBef>
              <a:spcPct val="0"/>
            </a:spcBef>
            <a:spcAft>
              <a:spcPct val="35000"/>
            </a:spcAft>
          </a:pPr>
          <a:endParaRPr lang="en-US" sz="5200" kern="1200" dirty="0"/>
        </a:p>
      </dsp:txBody>
      <dsp:txXfrm>
        <a:off x="1165997" y="0"/>
        <a:ext cx="2182113" cy="857833"/>
      </dsp:txXfrm>
    </dsp:sp>
    <dsp:sp modelId="{41D37B9B-551B-0D41-8F44-8C3F9A986ED5}">
      <dsp:nvSpPr>
        <dsp:cNvPr id="0" name=""/>
        <dsp:cNvSpPr/>
      </dsp:nvSpPr>
      <dsp:spPr>
        <a:xfrm>
          <a:off x="4114800" y="4503625"/>
          <a:ext cx="2948802" cy="85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ctr" defTabSz="2311400">
            <a:lnSpc>
              <a:spcPct val="90000"/>
            </a:lnSpc>
            <a:spcBef>
              <a:spcPct val="0"/>
            </a:spcBef>
            <a:spcAft>
              <a:spcPct val="35000"/>
            </a:spcAft>
          </a:pPr>
          <a:endParaRPr lang="en-US" sz="5200" kern="1200" dirty="0"/>
        </a:p>
      </dsp:txBody>
      <dsp:txXfrm>
        <a:off x="4114800" y="4503625"/>
        <a:ext cx="2948802" cy="857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04AD-0128-4443-A25A-4C199AFC095A}">
      <dsp:nvSpPr>
        <dsp:cNvPr id="0" name=""/>
        <dsp:cNvSpPr/>
      </dsp:nvSpPr>
      <dsp:spPr>
        <a:xfrm>
          <a:off x="713373" y="647776"/>
          <a:ext cx="2606944" cy="90535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0E7EC-9034-4DD0-8244-CC6779F5CE75}">
      <dsp:nvSpPr>
        <dsp:cNvPr id="0" name=""/>
        <dsp:cNvSpPr/>
      </dsp:nvSpPr>
      <dsp:spPr>
        <a:xfrm>
          <a:off x="1768276" y="2864690"/>
          <a:ext cx="505221" cy="32334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EE1EC-19C5-4C52-ABE2-6A514F883305}">
      <dsp:nvSpPr>
        <dsp:cNvPr id="0" name=""/>
        <dsp:cNvSpPr/>
      </dsp:nvSpPr>
      <dsp:spPr>
        <a:xfrm>
          <a:off x="1330835" y="2726650"/>
          <a:ext cx="1380104" cy="139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p>
      </dsp:txBody>
      <dsp:txXfrm>
        <a:off x="1330835" y="2726650"/>
        <a:ext cx="1380104" cy="1399692"/>
      </dsp:txXfrm>
    </dsp:sp>
    <dsp:sp modelId="{C301D589-3852-4401-9E5F-F7E4D80700CC}">
      <dsp:nvSpPr>
        <dsp:cNvPr id="0" name=""/>
        <dsp:cNvSpPr/>
      </dsp:nvSpPr>
      <dsp:spPr>
        <a:xfrm>
          <a:off x="1099451" y="1375700"/>
          <a:ext cx="2032834" cy="1404112"/>
        </a:xfrm>
        <a:prstGeom prst="ellipse">
          <a:avLst/>
        </a:prstGeom>
        <a:solidFill>
          <a:srgbClr val="446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CB00"/>
              </a:solidFill>
              <a:latin typeface="Trebuchet MS" panose="020B0603020202020204" pitchFamily="34" charset="0"/>
            </a:rPr>
            <a:t>Lack of understanding of Inappropriateness</a:t>
          </a:r>
          <a:endParaRPr lang="en-US" sz="1200" kern="1200" dirty="0">
            <a:solidFill>
              <a:srgbClr val="FFCB00"/>
            </a:solidFill>
            <a:latin typeface="Trebuchet MS" panose="020B0603020202020204" pitchFamily="34" charset="0"/>
          </a:endParaRPr>
        </a:p>
      </dsp:txBody>
      <dsp:txXfrm>
        <a:off x="1397153" y="1581327"/>
        <a:ext cx="1437430" cy="992858"/>
      </dsp:txXfrm>
    </dsp:sp>
    <dsp:sp modelId="{8E61BBFC-E80E-4E75-A46A-8FFC495CCC1D}">
      <dsp:nvSpPr>
        <dsp:cNvPr id="0" name=""/>
        <dsp:cNvSpPr/>
      </dsp:nvSpPr>
      <dsp:spPr>
        <a:xfrm>
          <a:off x="304804" y="228604"/>
          <a:ext cx="1691937" cy="1381568"/>
        </a:xfrm>
        <a:prstGeom prst="ellipse">
          <a:avLst/>
        </a:prstGeom>
        <a:solidFill>
          <a:srgbClr val="446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CB00"/>
              </a:solidFill>
              <a:latin typeface="Trebuchet MS" panose="020B0603020202020204" pitchFamily="34" charset="0"/>
            </a:rPr>
            <a:t>Lack of Sexual Awareness</a:t>
          </a:r>
          <a:endParaRPr lang="en-US" sz="1600" kern="1200" dirty="0">
            <a:solidFill>
              <a:srgbClr val="FFCB00"/>
            </a:solidFill>
            <a:latin typeface="Trebuchet MS" panose="020B0603020202020204" pitchFamily="34" charset="0"/>
          </a:endParaRPr>
        </a:p>
      </dsp:txBody>
      <dsp:txXfrm>
        <a:off x="552582" y="430930"/>
        <a:ext cx="1196381" cy="976916"/>
      </dsp:txXfrm>
    </dsp:sp>
    <dsp:sp modelId="{B1583BA6-3147-4106-AA74-E29B1889BD59}">
      <dsp:nvSpPr>
        <dsp:cNvPr id="0" name=""/>
        <dsp:cNvSpPr/>
      </dsp:nvSpPr>
      <dsp:spPr>
        <a:xfrm>
          <a:off x="1981202" y="37919"/>
          <a:ext cx="1568604" cy="1418117"/>
        </a:xfrm>
        <a:prstGeom prst="ellipse">
          <a:avLst/>
        </a:prstGeom>
        <a:solidFill>
          <a:srgbClr val="446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CB00"/>
              </a:solidFill>
              <a:latin typeface="Trebuchet MS" panose="020B0603020202020204" pitchFamily="34" charset="0"/>
            </a:rPr>
            <a:t>Naiveté</a:t>
          </a:r>
          <a:r>
            <a:rPr lang="en-US" sz="900" kern="1200" dirty="0" smtClean="0">
              <a:solidFill>
                <a:srgbClr val="FFCB00"/>
              </a:solidFill>
              <a:latin typeface="Trebuchet MS" panose="020B0603020202020204" pitchFamily="34" charset="0"/>
            </a:rPr>
            <a:t> </a:t>
          </a:r>
          <a:endParaRPr lang="en-US" sz="900" kern="1200" dirty="0">
            <a:solidFill>
              <a:srgbClr val="FFCB00"/>
            </a:solidFill>
            <a:latin typeface="Trebuchet MS" panose="020B0603020202020204" pitchFamily="34" charset="0"/>
          </a:endParaRPr>
        </a:p>
      </dsp:txBody>
      <dsp:txXfrm>
        <a:off x="2210919" y="245597"/>
        <a:ext cx="1109170" cy="1002761"/>
      </dsp:txXfrm>
    </dsp:sp>
    <dsp:sp modelId="{19CD37B0-2C44-4AB2-8402-973F386EDD0A}">
      <dsp:nvSpPr>
        <dsp:cNvPr id="0" name=""/>
        <dsp:cNvSpPr/>
      </dsp:nvSpPr>
      <dsp:spPr>
        <a:xfrm>
          <a:off x="89238" y="76208"/>
          <a:ext cx="3952536" cy="3705809"/>
        </a:xfrm>
        <a:prstGeom prst="funnel">
          <a:avLst/>
        </a:prstGeom>
        <a:solidFill>
          <a:srgbClr val="44697D">
            <a:alpha val="40000"/>
          </a:srgbClr>
        </a:solidFill>
        <a:ln w="9525" cap="flat" cmpd="sng" algn="ctr">
          <a:solidFill>
            <a:srgbClr val="FFCB0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195A046-E1D0-47F6-B028-397B4E4A20E5}" type="datetimeFigureOut">
              <a:rPr lang="en-US" smtClean="0"/>
              <a:pPr/>
              <a:t>11/4/2015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57AC93-7C7D-4DD2-9894-6AAD01FCB1EF}" type="slidenum">
              <a:rPr lang="en-US" smtClean="0"/>
              <a:pPr/>
              <a:t>‹#›</a:t>
            </a:fld>
            <a:endParaRPr lang="en-US"/>
          </a:p>
        </p:txBody>
      </p:sp>
    </p:spTree>
    <p:extLst>
      <p:ext uri="{BB962C8B-B14F-4D97-AF65-F5344CB8AC3E}">
        <p14:creationId xmlns:p14="http://schemas.microsoft.com/office/powerpoint/2010/main" val="233131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kinseyinstitute.org/resources/FAQ.html#Cooper" TargetMode="External"/><Relationship Id="rId3" Type="http://schemas.openxmlformats.org/officeDocument/2006/relationships/hyperlink" Target="http://www.kinseyinstitute.org/resources/FAQ.html#internet" TargetMode="External"/><Relationship Id="rId7" Type="http://schemas.openxmlformats.org/officeDocument/2006/relationships/hyperlink" Target="http://www.kinseyinstitute.org/resources/FAQ.html#Buzzell"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kinseyinstitute.org/resources/FAQ.html#wolak" TargetMode="External"/><Relationship Id="rId5" Type="http://schemas.openxmlformats.org/officeDocument/2006/relationships/hyperlink" Target="http://www.kinseyinstitute.org/resources/FAQ.html#yoder" TargetMode="External"/><Relationship Id="rId4" Type="http://schemas.openxmlformats.org/officeDocument/2006/relationships/hyperlink" Target="http://www.kinseyinstitute.org/resources/FAQ.html#mitchel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1</a:t>
            </a:fld>
            <a:endParaRPr lang="en-US" dirty="0"/>
          </a:p>
        </p:txBody>
      </p:sp>
    </p:spTree>
    <p:extLst>
      <p:ext uri="{BB962C8B-B14F-4D97-AF65-F5344CB8AC3E}">
        <p14:creationId xmlns:p14="http://schemas.microsoft.com/office/powerpoint/2010/main" val="63579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READ SLIDE. Even if we are to grant noble intentions to Mr Tinglehoff, to grant that what he really cares about is treatment, the words still speak to a fundamental misunderstanding about the nature of autism, and how it can be treated. </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CD940B1-B3E1-1341-99AA-5FC73B6B2BD6}" type="slidenum">
              <a:rPr lang="en-GB" sz="1200">
                <a:latin typeface="Times New Roman" charset="0"/>
              </a:rPr>
              <a:pPr eaLnBrk="1" hangingPunct="1"/>
              <a:t>14</a:t>
            </a:fld>
            <a:endParaRPr lang="en-GB" sz="1200">
              <a:latin typeface="Times New Roman" charset="0"/>
            </a:endParaRPr>
          </a:p>
        </p:txBody>
      </p:sp>
    </p:spTree>
    <p:extLst>
      <p:ext uri="{BB962C8B-B14F-4D97-AF65-F5344CB8AC3E}">
        <p14:creationId xmlns:p14="http://schemas.microsoft.com/office/powerpoint/2010/main" val="297908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This  point was made by Mr. Fisher’s defense attorney, Tom Klein, who said: READ SLIDE. </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4F4BACE-887B-B446-ACA3-9D27F7D24DE4}" type="slidenum">
              <a:rPr lang="en-GB" sz="1200">
                <a:latin typeface="Times New Roman" charset="0"/>
              </a:rPr>
              <a:pPr eaLnBrk="1" hangingPunct="1"/>
              <a:t>15</a:t>
            </a:fld>
            <a:endParaRPr lang="en-GB" sz="1200">
              <a:latin typeface="Times New Roman" charset="0"/>
            </a:endParaRPr>
          </a:p>
        </p:txBody>
      </p:sp>
    </p:spTree>
    <p:extLst>
      <p:ext uri="{BB962C8B-B14F-4D97-AF65-F5344CB8AC3E}">
        <p14:creationId xmlns:p14="http://schemas.microsoft.com/office/powerpoint/2010/main" val="19279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This point was also made by Mr. Fisher’s mother, who said: READ </a:t>
            </a:r>
            <a:r>
              <a:rPr lang="en-US" dirty="0" smtClean="0">
                <a:latin typeface="Times New Roman" charset="0"/>
              </a:rPr>
              <a:t>SLIDE.</a:t>
            </a:r>
            <a:endParaRPr lang="en-US" dirty="0">
              <a:latin typeface="Times New Roman"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68A719E-D354-F34A-B86C-BEF028F5908C}" type="slidenum">
              <a:rPr lang="en-GB" sz="1200">
                <a:latin typeface="Times New Roman" charset="0"/>
              </a:rPr>
              <a:pPr eaLnBrk="1" hangingPunct="1"/>
              <a:t>16</a:t>
            </a:fld>
            <a:endParaRPr lang="en-GB" sz="1200">
              <a:latin typeface="Times New Roman" charset="0"/>
            </a:endParaRPr>
          </a:p>
        </p:txBody>
      </p:sp>
    </p:spTree>
    <p:extLst>
      <p:ext uri="{BB962C8B-B14F-4D97-AF65-F5344CB8AC3E}">
        <p14:creationId xmlns:p14="http://schemas.microsoft.com/office/powerpoint/2010/main" val="309376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Read Slide</a:t>
            </a:r>
            <a:r>
              <a:rPr lang="en-US" dirty="0" smtClean="0">
                <a:latin typeface="Times New Roman" charset="0"/>
              </a:rPr>
              <a:t>.  </a:t>
            </a:r>
            <a:endParaRPr lang="en-US" dirty="0">
              <a:latin typeface="Times New Roman"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7A9A7BB-39D7-4F41-B578-D2F4A4F4D208}" type="slidenum">
              <a:rPr lang="en-GB" sz="1200">
                <a:latin typeface="Times New Roman" charset="0"/>
              </a:rPr>
              <a:pPr eaLnBrk="1" hangingPunct="1"/>
              <a:t>17</a:t>
            </a:fld>
            <a:endParaRPr lang="en-GB" sz="1200">
              <a:latin typeface="Times New Roman" charset="0"/>
            </a:endParaRPr>
          </a:p>
        </p:txBody>
      </p:sp>
    </p:spTree>
    <p:extLst>
      <p:ext uri="{BB962C8B-B14F-4D97-AF65-F5344CB8AC3E}">
        <p14:creationId xmlns:p14="http://schemas.microsoft.com/office/powerpoint/2010/main" val="172832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Considering the case of </a:t>
            </a:r>
            <a:r>
              <a:rPr lang="en-US" dirty="0" err="1" smtClean="0"/>
              <a:t>jacb</a:t>
            </a:r>
            <a:r>
              <a:rPr lang="en-US" dirty="0" smtClean="0"/>
              <a:t> fisher,</a:t>
            </a:r>
            <a:r>
              <a:rPr lang="en-US" baseline="0" dirty="0" smtClean="0"/>
              <a:t> he could both be considered a perpetrator, in that he entered a house and stole underwear. He is also clearly a victim, given what happened to him in jail..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18</a:t>
            </a:fld>
            <a:endParaRPr lang="en-GB"/>
          </a:p>
        </p:txBody>
      </p:sp>
    </p:spTree>
    <p:extLst>
      <p:ext uri="{BB962C8B-B14F-4D97-AF65-F5344CB8AC3E}">
        <p14:creationId xmlns:p14="http://schemas.microsoft.com/office/powerpoint/2010/main" val="253235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For the purposes of this discussion I want to divide things into two categories,</a:t>
            </a:r>
            <a:r>
              <a:rPr lang="en-US" baseline="0" dirty="0" smtClean="0">
                <a:latin typeface="Times New Roman" charset="0"/>
              </a:rPr>
              <a:t> </a:t>
            </a:r>
            <a:r>
              <a:rPr lang="en-US" dirty="0" smtClean="0">
                <a:latin typeface="Times New Roman" charset="0"/>
              </a:rPr>
              <a:t>Legitimate perpetration, and counterfeit</a:t>
            </a:r>
            <a:r>
              <a:rPr lang="en-US" baseline="0" dirty="0" smtClean="0">
                <a:latin typeface="Times New Roman" charset="0"/>
              </a:rPr>
              <a:t> perpetration. In Fishers case, although he did steal underwear, and that might have scary sexualized, connotations to some people,  it might reflect something much less scary, e.g., an area of focused interest, or compulsive behavior, which had absolutely no implications for his risk of committing harm to others. I think that is an important point, that behaviors which in a typical person might be indicators of something alarming, might in someone with autism might come from an entirely different source. I’ll spend a significant portion of the rest of this talk trying to make this argument and clarify it from a variety of angles.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19</a:t>
            </a:fld>
            <a:endParaRPr lang="en-GB"/>
          </a:p>
        </p:txBody>
      </p:sp>
    </p:spTree>
    <p:extLst>
      <p:ext uri="{BB962C8B-B14F-4D97-AF65-F5344CB8AC3E}">
        <p14:creationId xmlns:p14="http://schemas.microsoft.com/office/powerpoint/2010/main" val="339013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t>
            </a:r>
            <a:r>
              <a:rPr lang="en-US" dirty="0" smtClean="0"/>
              <a:t> going to make the argument that counterfeit deviance is</a:t>
            </a:r>
            <a:r>
              <a:rPr lang="en-US" baseline="0" dirty="0" smtClean="0"/>
              <a:t> integrally related to the concept of theory of mind, deficits of which are </a:t>
            </a:r>
            <a:r>
              <a:rPr lang="en-US" baseline="0" dirty="0" err="1" smtClean="0"/>
              <a:t>fundamanetal</a:t>
            </a:r>
            <a:r>
              <a:rPr lang="en-US" baseline="0" dirty="0" smtClean="0"/>
              <a:t> to ASD.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20</a:t>
            </a:fld>
            <a:endParaRPr lang="en-GB"/>
          </a:p>
        </p:txBody>
      </p:sp>
    </p:spTree>
    <p:extLst>
      <p:ext uri="{BB962C8B-B14F-4D97-AF65-F5344CB8AC3E}">
        <p14:creationId xmlns:p14="http://schemas.microsoft.com/office/powerpoint/2010/main" val="119304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theory of mind?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21</a:t>
            </a:fld>
            <a:endParaRPr lang="en-GB"/>
          </a:p>
        </p:txBody>
      </p:sp>
    </p:spTree>
    <p:extLst>
      <p:ext uri="{BB962C8B-B14F-4D97-AF65-F5344CB8AC3E}">
        <p14:creationId xmlns:p14="http://schemas.microsoft.com/office/powerpoint/2010/main" val="236815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gateway phenomena…. What are gates? </a:t>
            </a:r>
            <a:r>
              <a:rPr lang="en-US" baseline="0" dirty="0" smtClean="0"/>
              <a:t> Gates are the public face of something that is clearly intended to be kept private. The term gateway is part of the standard lingo in discussions about substances. But I also think that the concept is equally well applied to things you can encounter on the internet…. In fact, as you will see in a minute, I think that there are gateway factors which predate the internet….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23</a:t>
            </a:fld>
            <a:endParaRPr lang="en-GB"/>
          </a:p>
        </p:txBody>
      </p:sp>
    </p:spTree>
    <p:extLst>
      <p:ext uri="{BB962C8B-B14F-4D97-AF65-F5344CB8AC3E}">
        <p14:creationId xmlns:p14="http://schemas.microsoft.com/office/powerpoint/2010/main" val="47532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things that I think are gateways. I am going to talk about the first two only because of time constraints but I would also appreciate any thoughts on other gateway phenomena…. My email will be at the end of this talk. Please do send me an email if you think of others.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24</a:t>
            </a:fld>
            <a:endParaRPr lang="en-GB"/>
          </a:p>
        </p:txBody>
      </p:sp>
    </p:spTree>
    <p:extLst>
      <p:ext uri="{BB962C8B-B14F-4D97-AF65-F5344CB8AC3E}">
        <p14:creationId xmlns:p14="http://schemas.microsoft.com/office/powerpoint/2010/main" val="323033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357AC93-7C7D-4DD2-9894-6AAD01FCB1EF}" type="slidenum">
              <a:rPr lang="en-US" smtClean="0"/>
              <a:pPr/>
              <a:t>2</a:t>
            </a:fld>
            <a:endParaRPr lang="en-US" dirty="0"/>
          </a:p>
        </p:txBody>
      </p:sp>
    </p:spTree>
    <p:extLst>
      <p:ext uri="{BB962C8B-B14F-4D97-AF65-F5344CB8AC3E}">
        <p14:creationId xmlns:p14="http://schemas.microsoft.com/office/powerpoint/2010/main" val="229572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thing I wanted to talk about is the use of sexualized</a:t>
            </a:r>
            <a:r>
              <a:rPr lang="en-US" baseline="0" dirty="0" smtClean="0"/>
              <a:t> </a:t>
            </a:r>
            <a:r>
              <a:rPr lang="en-US" baseline="0" dirty="0" err="1" smtClean="0"/>
              <a:t>neoteny</a:t>
            </a:r>
            <a:r>
              <a:rPr lang="en-US" baseline="0" dirty="0" smtClean="0"/>
              <a:t>. </a:t>
            </a:r>
            <a:r>
              <a:rPr lang="en-US" baseline="0" dirty="0" err="1" smtClean="0"/>
              <a:t>Neoteny</a:t>
            </a:r>
            <a:r>
              <a:rPr lang="en-US" baseline="0" dirty="0" smtClean="0"/>
              <a:t> is </a:t>
            </a:r>
            <a:r>
              <a:rPr lang="en-US" dirty="0" smtClean="0"/>
              <a:t>the retention of juvenile features in the adult animal.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25</a:t>
            </a:fld>
            <a:endParaRPr lang="en-GB"/>
          </a:p>
        </p:txBody>
      </p:sp>
    </p:spTree>
    <p:extLst>
      <p:ext uri="{BB962C8B-B14F-4D97-AF65-F5344CB8AC3E}">
        <p14:creationId xmlns:p14="http://schemas.microsoft.com/office/powerpoint/2010/main" val="151325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example of this is Betty </a:t>
            </a:r>
            <a:r>
              <a:rPr lang="en-US" dirty="0" err="1" smtClean="0"/>
              <a:t>Boop</a:t>
            </a:r>
            <a:r>
              <a:rPr lang="en-US" dirty="0" smtClean="0"/>
              <a:t>…blah blah……The cartoon of Betty </a:t>
            </a:r>
            <a:r>
              <a:rPr lang="en-US" dirty="0" err="1" smtClean="0"/>
              <a:t>Boop</a:t>
            </a:r>
            <a:r>
              <a:rPr lang="en-US" dirty="0" smtClean="0"/>
              <a:t> illustrates some human features which are sometimes labeled as </a:t>
            </a:r>
            <a:r>
              <a:rPr lang="en-US" dirty="0" err="1" smtClean="0"/>
              <a:t>neotenous</a:t>
            </a:r>
            <a:r>
              <a:rPr lang="en-US" dirty="0" smtClean="0"/>
              <a:t>, such as a large head, short arms and legs relative to total height, and clumsy, child–like movements." — Barry </a:t>
            </a:r>
            <a:r>
              <a:rPr lang="en-US" dirty="0" err="1" smtClean="0"/>
              <a:t>Bogin</a:t>
            </a:r>
            <a:r>
              <a:rPr lang="en-US" dirty="0" smtClean="0"/>
              <a:t>[11] Barry </a:t>
            </a:r>
            <a:r>
              <a:rPr lang="en-US" dirty="0" err="1" smtClean="0"/>
              <a:t>Bogin</a:t>
            </a:r>
            <a:r>
              <a:rPr lang="en-US" dirty="0" smtClean="0"/>
              <a:t> (6 May 1999). Patterns of Human Growth. Cambridge University Press.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26</a:t>
            </a:fld>
            <a:endParaRPr lang="en-GB"/>
          </a:p>
        </p:txBody>
      </p:sp>
    </p:spTree>
    <p:extLst>
      <p:ext uri="{BB962C8B-B14F-4D97-AF65-F5344CB8AC3E}">
        <p14:creationId xmlns:p14="http://schemas.microsoft.com/office/powerpoint/2010/main" val="335641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 more direct example of this phenomenon, I wanted to mention graphic cartoons, of which this is a pg13 version. Much of the effect of these depends on </a:t>
            </a:r>
            <a:r>
              <a:rPr lang="en-US" baseline="0" dirty="0" err="1" smtClean="0"/>
              <a:t>neoteny</a:t>
            </a:r>
            <a:r>
              <a:rPr lang="en-US" baseline="0" dirty="0" smtClean="0"/>
              <a:t>. This is a </a:t>
            </a:r>
            <a:r>
              <a:rPr lang="en-US" baseline="0" dirty="0" err="1" smtClean="0"/>
              <a:t>sexualzed</a:t>
            </a:r>
            <a:r>
              <a:rPr lang="en-US" baseline="0" dirty="0" smtClean="0"/>
              <a:t> adult body with a </a:t>
            </a:r>
            <a:r>
              <a:rPr lang="en-US" baseline="0" dirty="0" err="1" smtClean="0"/>
              <a:t>childs</a:t>
            </a:r>
            <a:r>
              <a:rPr lang="en-US" baseline="0" dirty="0" smtClean="0"/>
              <a:t> face. It makes complete sense to me that viewing material from this genre is a step towards viewing images of the sexual abuse of children. So its an example of </a:t>
            </a:r>
            <a:r>
              <a:rPr lang="en-US" baseline="0" dirty="0" err="1" smtClean="0"/>
              <a:t>wgat</a:t>
            </a:r>
            <a:r>
              <a:rPr lang="en-US" baseline="0" dirty="0" smtClean="0"/>
              <a:t> I mean when I talk about gateway images….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27</a:t>
            </a:fld>
            <a:endParaRPr lang="en-GB"/>
          </a:p>
        </p:txBody>
      </p:sp>
    </p:spTree>
    <p:extLst>
      <p:ext uri="{BB962C8B-B14F-4D97-AF65-F5344CB8AC3E}">
        <p14:creationId xmlns:p14="http://schemas.microsoft.com/office/powerpoint/2010/main" val="270518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28</a:t>
            </a:fld>
            <a:endParaRPr lang="en-GB"/>
          </a:p>
        </p:txBody>
      </p:sp>
    </p:spTree>
    <p:extLst>
      <p:ext uri="{BB962C8B-B14F-4D97-AF65-F5344CB8AC3E}">
        <p14:creationId xmlns:p14="http://schemas.microsoft.com/office/powerpoint/2010/main" val="263068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I</a:t>
            </a:r>
            <a:r>
              <a:rPr lang="en-US" baseline="0" dirty="0" smtClean="0"/>
              <a:t> want to do a poll and see where people think this video lies…. </a:t>
            </a:r>
            <a:r>
              <a:rPr lang="en-US" dirty="0" smtClean="0"/>
              <a:t>The</a:t>
            </a:r>
            <a:r>
              <a:rPr lang="en-US" baseline="0" dirty="0" smtClean="0"/>
              <a:t> overarching issue, with all of these </a:t>
            </a:r>
            <a:r>
              <a:rPr lang="en-US" baseline="0" dirty="0" err="1" smtClean="0"/>
              <a:t>gatgeway</a:t>
            </a:r>
            <a:r>
              <a:rPr lang="en-US" baseline="0" dirty="0" smtClean="0"/>
              <a:t> phenomena is the ability of the person to discern where the line is…and this goes back to counterfeit deviance and theory of mind.   If I don</a:t>
            </a:r>
            <a:r>
              <a:rPr lang="fr-FR" baseline="0" dirty="0" smtClean="0"/>
              <a:t>’</a:t>
            </a:r>
            <a:r>
              <a:rPr lang="en-US" baseline="0" dirty="0" smtClean="0"/>
              <a:t>t get the way that this will appear to people, </a:t>
            </a:r>
            <a:r>
              <a:rPr lang="en-US" baseline="0" dirty="0" err="1" smtClean="0"/>
              <a:t>whats</a:t>
            </a:r>
            <a:r>
              <a:rPr lang="en-US" baseline="0" dirty="0" smtClean="0"/>
              <a:t> to stop me…. . This can be subtle stuff, remember the COPINE grading scale has 10 gradations, some legal.  In some way this ability to discern is related to ability to assess </a:t>
            </a:r>
            <a:r>
              <a:rPr lang="en-US" baseline="0" dirty="0" err="1" smtClean="0"/>
              <a:t>realtiy</a:t>
            </a:r>
            <a:r>
              <a:rPr lang="en-US" baseline="0" dirty="0" smtClean="0"/>
              <a:t> and the </a:t>
            </a:r>
            <a:r>
              <a:rPr lang="en-US" baseline="0" dirty="0" err="1" smtClean="0"/>
              <a:t>appropraiteness</a:t>
            </a:r>
            <a:r>
              <a:rPr lang="en-US" baseline="0" dirty="0" smtClean="0"/>
              <a:t> of a behavior your are seeing modeled or endorsed on a screen. This has implications well beyond </a:t>
            </a:r>
            <a:r>
              <a:rPr lang="en-US" baseline="0" dirty="0" err="1" smtClean="0"/>
              <a:t>sexyal</a:t>
            </a:r>
            <a:r>
              <a:rPr lang="en-US" baseline="0" dirty="0" smtClean="0"/>
              <a:t> realm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29</a:t>
            </a:fld>
            <a:endParaRPr lang="en-GB"/>
          </a:p>
        </p:txBody>
      </p:sp>
    </p:spTree>
    <p:extLst>
      <p:ext uri="{BB962C8B-B14F-4D97-AF65-F5344CB8AC3E}">
        <p14:creationId xmlns:p14="http://schemas.microsoft.com/office/powerpoint/2010/main" val="4129597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30</a:t>
            </a:fld>
            <a:endParaRPr lang="en-GB"/>
          </a:p>
        </p:txBody>
      </p:sp>
    </p:spTree>
    <p:extLst>
      <p:ext uri="{BB962C8B-B14F-4D97-AF65-F5344CB8AC3E}">
        <p14:creationId xmlns:p14="http://schemas.microsoft.com/office/powerpoint/2010/main" val="369092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Times New Roman" charset="0"/>
              </a:rPr>
              <a:t>In terms of some great</a:t>
            </a:r>
            <a:r>
              <a:rPr lang="en-US" baseline="0" dirty="0" smtClean="0">
                <a:latin typeface="Times New Roman" charset="0"/>
              </a:rPr>
              <a:t> advice about things like this, here is a recommended book and  below, a website. The book, </a:t>
            </a:r>
            <a:r>
              <a:rPr lang="en-US" dirty="0" smtClean="0">
                <a:latin typeface="Calibri" charset="0"/>
              </a:rPr>
              <a:t>Autism</a:t>
            </a:r>
            <a:r>
              <a:rPr lang="en-US" dirty="0">
                <a:latin typeface="Calibri" charset="0"/>
              </a:rPr>
              <a:t>, Advocates, and Law Enforcement Professionals by Dennis </a:t>
            </a:r>
            <a:r>
              <a:rPr lang="en-US" dirty="0" err="1" smtClean="0">
                <a:latin typeface="Calibri" charset="0"/>
              </a:rPr>
              <a:t>Debbaudt</a:t>
            </a:r>
            <a:r>
              <a:rPr lang="en-US" dirty="0" smtClean="0">
                <a:latin typeface="Calibri" charset="0"/>
              </a:rPr>
              <a:t> is </a:t>
            </a:r>
            <a:r>
              <a:rPr lang="en-US" dirty="0">
                <a:latin typeface="Calibri" charset="0"/>
              </a:rPr>
              <a:t>an </a:t>
            </a:r>
            <a:r>
              <a:rPr lang="en-US" dirty="0" smtClean="0">
                <a:latin typeface="Calibri" charset="0"/>
              </a:rPr>
              <a:t>excellent </a:t>
            </a:r>
            <a:r>
              <a:rPr lang="en-US" dirty="0">
                <a:latin typeface="Calibri" charset="0"/>
              </a:rPr>
              <a:t>resource </a:t>
            </a:r>
            <a:r>
              <a:rPr lang="en-US" dirty="0" smtClean="0">
                <a:latin typeface="Calibri" charset="0"/>
              </a:rPr>
              <a:t>. It </a:t>
            </a:r>
            <a:r>
              <a:rPr lang="en-US" dirty="0" smtClean="0">
                <a:latin typeface="Times New Roman" charset="0"/>
              </a:rPr>
              <a:t>is </a:t>
            </a:r>
            <a:r>
              <a:rPr lang="en-US" dirty="0">
                <a:latin typeface="Times New Roman" charset="0"/>
              </a:rPr>
              <a:t>packed with practical </a:t>
            </a:r>
            <a:r>
              <a:rPr lang="en-US" dirty="0" smtClean="0">
                <a:latin typeface="Times New Roman" charset="0"/>
              </a:rPr>
              <a:t>advice. </a:t>
            </a:r>
            <a:r>
              <a:rPr lang="en-US" dirty="0">
                <a:latin typeface="Times New Roman" charset="0"/>
              </a:rPr>
              <a:t>I’d strongly recommend visiting Dennis </a:t>
            </a:r>
            <a:r>
              <a:rPr lang="en-US" dirty="0" err="1">
                <a:latin typeface="Times New Roman" charset="0"/>
              </a:rPr>
              <a:t>Debbaudt’s</a:t>
            </a:r>
            <a:r>
              <a:rPr lang="en-US" dirty="0">
                <a:latin typeface="Times New Roman" charset="0"/>
              </a:rPr>
              <a:t> website also. </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39190B7-709B-1940-BB12-B2EBA1AB5E9F}" type="slidenum">
              <a:rPr lang="en-US" sz="1200">
                <a:latin typeface="Times New Roman" charset="0"/>
              </a:rPr>
              <a:pPr eaLnBrk="1" hangingPunct="1"/>
              <a:t>31</a:t>
            </a:fld>
            <a:endParaRPr lang="en-US" sz="1200">
              <a:latin typeface="Times New Roman" charset="0"/>
            </a:endParaRPr>
          </a:p>
        </p:txBody>
      </p:sp>
    </p:spTree>
    <p:extLst>
      <p:ext uri="{BB962C8B-B14F-4D97-AF65-F5344CB8AC3E}">
        <p14:creationId xmlns:p14="http://schemas.microsoft.com/office/powerpoint/2010/main" val="11786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New Roman" charset="0"/>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8D90F50-8AEB-2A4A-A43F-9FB32CB2B703}" type="slidenum">
              <a:rPr lang="en-US" sz="1200">
                <a:latin typeface="Times New Roman" charset="0"/>
              </a:rPr>
              <a:pPr eaLnBrk="1" hangingPunct="1"/>
              <a:t>32</a:t>
            </a:fld>
            <a:endParaRPr lang="en-US" sz="1200">
              <a:latin typeface="Times New Roman" charset="0"/>
            </a:endParaRPr>
          </a:p>
        </p:txBody>
      </p:sp>
    </p:spTree>
    <p:extLst>
      <p:ext uri="{BB962C8B-B14F-4D97-AF65-F5344CB8AC3E}">
        <p14:creationId xmlns:p14="http://schemas.microsoft.com/office/powerpoint/2010/main" val="15291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
          <p:cNvSpPr>
            <a:spLocks noGrp="1" noRot="1" noChangeAspect="1" noChangeArrowheads="1" noTextEdit="1"/>
          </p:cNvSpPr>
          <p:nvPr>
            <p:ph type="sldImg"/>
          </p:nvPr>
        </p:nvSpPr>
        <p:spPr>
          <a:solidFill>
            <a:srgbClr val="FFFFFF"/>
          </a:solidFill>
          <a:ln/>
        </p:spPr>
      </p:sp>
      <p:sp>
        <p:nvSpPr>
          <p:cNvPr id="158723"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r>
              <a:rPr lang="en-US" dirty="0" smtClean="0"/>
              <a:t>The differences that</a:t>
            </a:r>
            <a:r>
              <a:rPr lang="en-US" baseline="0" dirty="0" smtClean="0"/>
              <a:t> define</a:t>
            </a:r>
            <a:r>
              <a:rPr lang="en-US" dirty="0" smtClean="0"/>
              <a:t> autism have parallels with the differences of</a:t>
            </a:r>
            <a:r>
              <a:rPr lang="en-US" baseline="0" dirty="0" smtClean="0"/>
              <a:t> </a:t>
            </a:r>
            <a:r>
              <a:rPr lang="en-US" dirty="0" smtClean="0"/>
              <a:t> culture. when someone comes from another culture in the traditional sense, it would be no surprise that they might need a translator. Working with someone with autism is analogous – communication is different</a:t>
            </a:r>
            <a:r>
              <a:rPr lang="en-US" baseline="0" dirty="0" smtClean="0"/>
              <a:t> on many levels</a:t>
            </a:r>
            <a:r>
              <a:rPr lang="en-US" dirty="0" smtClean="0"/>
              <a:t>, </a:t>
            </a:r>
            <a:r>
              <a:rPr lang="en-US" dirty="0" err="1" smtClean="0"/>
              <a:t>Furthemroe</a:t>
            </a:r>
            <a:r>
              <a:rPr lang="en-US" dirty="0" smtClean="0"/>
              <a:t>,</a:t>
            </a:r>
            <a:r>
              <a:rPr lang="en-US" baseline="0" dirty="0" smtClean="0"/>
              <a:t> what’s salient to the </a:t>
            </a:r>
            <a:r>
              <a:rPr lang="en-US" baseline="0" dirty="0" err="1" smtClean="0"/>
              <a:t>perspn</a:t>
            </a:r>
            <a:r>
              <a:rPr lang="en-US" baseline="0" dirty="0" smtClean="0"/>
              <a:t> with autism in the world around them may be completely different, as would be reasonable for someone from a different culture. </a:t>
            </a:r>
            <a:endParaRPr lang="en-US" dirty="0">
              <a:latin typeface="Times New Roman" charset="0"/>
            </a:endParaRPr>
          </a:p>
        </p:txBody>
      </p:sp>
    </p:spTree>
    <p:extLst>
      <p:ext uri="{BB962C8B-B14F-4D97-AF65-F5344CB8AC3E}">
        <p14:creationId xmlns:p14="http://schemas.microsoft.com/office/powerpoint/2010/main" val="1468916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86CB2-A3DB-403D-95FF-1AB5B4638E32}" type="slidenum">
              <a:rPr lang="en-US" smtClean="0"/>
              <a:t>34</a:t>
            </a:fld>
            <a:endParaRPr lang="en-US"/>
          </a:p>
        </p:txBody>
      </p:sp>
    </p:spTree>
    <p:extLst>
      <p:ext uri="{BB962C8B-B14F-4D97-AF65-F5344CB8AC3E}">
        <p14:creationId xmlns:p14="http://schemas.microsoft.com/office/powerpoint/2010/main" val="219173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 is not an exclusive list of disabilities but is a way to help visualize the wide array of experiences that "disability" can indicate.  The words in italics are examples of some of the types of disabilities you may encounter.  There are definite limitations to the chart, for example TBI and CP can fall under multiple categories.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EXE:  Someone with a traumatic brain injury (TBI) may have physical issues, intellectual issues, or mental illness as a result of their injury. </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EXE:  Cerebral Palsy (CP) will have a physical disability component but may or may not be accompanied by intellectual disability. </a:t>
            </a:r>
            <a:endParaRPr lang="en-US" sz="1200" b="1"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diagnoses in the diagram are necessary in the legal system for many reasons, in exigent (or emergency) circumstances, it may be most efficient to examine functional needs of the person you are working with.  Functional descriptions of disabilities describe the skills a person has or lacks and identifies what they enable the person to do. These functional descriptions allow professionals to identify the specific skills that a person needs to acquire to meet certain goals and the supports needed to gain those skills.</a:t>
            </a:r>
          </a:p>
          <a:p>
            <a:endParaRPr lang="en-US" sz="1200" kern="1200" dirty="0" smtClean="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57AC93-7C7D-4DD2-9894-6AAD01FCB1EF}" type="slidenum">
              <a:rPr lang="en-US" smtClean="0"/>
              <a:pPr/>
              <a:t>6</a:t>
            </a:fld>
            <a:endParaRPr lang="en-US"/>
          </a:p>
        </p:txBody>
      </p:sp>
    </p:spTree>
    <p:extLst>
      <p:ext uri="{BB962C8B-B14F-4D97-AF65-F5344CB8AC3E}">
        <p14:creationId xmlns:p14="http://schemas.microsoft.com/office/powerpoint/2010/main" val="172807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t>
            </a:r>
            <a:r>
              <a:rPr lang="en-US" dirty="0" err="1" smtClean="0"/>
              <a:t>Lexy’s</a:t>
            </a:r>
            <a:r>
              <a:rPr lang="en-US" dirty="0" smtClean="0"/>
              <a:t> ideas</a:t>
            </a:r>
          </a:p>
          <a:p>
            <a:endParaRPr lang="en-US" dirty="0" smtClean="0"/>
          </a:p>
          <a:p>
            <a:r>
              <a:rPr lang="en-US" baseline="0" dirty="0" smtClean="0"/>
              <a:t>Consider the traits of a person with ASD  as highlighted by Dr. Westphal,  </a:t>
            </a:r>
          </a:p>
          <a:p>
            <a:r>
              <a:rPr lang="en-US" b="1" dirty="0" smtClean="0"/>
              <a:t>ToM or Social comprehension</a:t>
            </a:r>
            <a:r>
              <a:rPr lang="en-US" b="1" baseline="0" dirty="0" smtClean="0"/>
              <a:t> deficit  </a:t>
            </a:r>
            <a:r>
              <a:rPr lang="en-US" baseline="0" dirty="0" smtClean="0"/>
              <a:t>-difficulty understanding or appreciating the impact of their behavior on others</a:t>
            </a:r>
          </a:p>
          <a:p>
            <a:r>
              <a:rPr lang="en-US" baseline="0" dirty="0" smtClean="0"/>
              <a:t>In the special case of child pornography, which we will be talking about today, there would be the lack of perspective taking on the harm done to the children exploited in these images.</a:t>
            </a:r>
          </a:p>
          <a:p>
            <a:r>
              <a:rPr lang="en-US" baseline="0" dirty="0" smtClean="0"/>
              <a:t>Moreover, impairments in </a:t>
            </a:r>
            <a:r>
              <a:rPr lang="en-US" b="1" baseline="0" dirty="0" smtClean="0"/>
              <a:t>executive functioning </a:t>
            </a:r>
            <a:r>
              <a:rPr lang="en-US" baseline="0" dirty="0" smtClean="0"/>
              <a:t>might inhibit the person’s ability to think through the consequences of their behavior.  The What ifs?  (Attwood, 2014).</a:t>
            </a:r>
            <a:endParaRPr lang="en-US" dirty="0" smtClean="0"/>
          </a:p>
          <a:p>
            <a:endParaRPr lang="en-US" dirty="0"/>
          </a:p>
        </p:txBody>
      </p:sp>
      <p:sp>
        <p:nvSpPr>
          <p:cNvPr id="4" name="Slide Number Placeholder 3"/>
          <p:cNvSpPr>
            <a:spLocks noGrp="1"/>
          </p:cNvSpPr>
          <p:nvPr>
            <p:ph type="sldNum" sz="quarter" idx="10"/>
          </p:nvPr>
        </p:nvSpPr>
        <p:spPr/>
        <p:txBody>
          <a:bodyPr/>
          <a:lstStyle/>
          <a:p>
            <a:fld id="{0EBC815C-2E5E-4D60-B932-D62834E5B073}" type="slidenum">
              <a:rPr lang="en-US" smtClean="0"/>
              <a:t>35</a:t>
            </a:fld>
            <a:endParaRPr lang="en-US"/>
          </a:p>
        </p:txBody>
      </p:sp>
    </p:spTree>
    <p:extLst>
      <p:ext uri="{BB962C8B-B14F-4D97-AF65-F5344CB8AC3E}">
        <p14:creationId xmlns:p14="http://schemas.microsoft.com/office/powerpoint/2010/main" val="25389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dirty="0" smtClean="0"/>
              <a:t>individuals who have an intellectual disability have lower levels of sexual knowledge and experience in all areas except menstruation and body part identification when compared to a typical student population.  In other words, they may understand some of the mechanics as they relate to sex, but they may be missing the social piece that would allow them the ACCESS to the mechanics. (McCabe &amp; Cummins, 1996; </a:t>
            </a:r>
            <a:r>
              <a:rPr lang="en-US" dirty="0" err="1" smtClean="0"/>
              <a:t>Szollo</a:t>
            </a:r>
            <a:r>
              <a:rPr lang="en-US" dirty="0" smtClean="0"/>
              <a:t> &amp; McCabe, 1995)</a:t>
            </a:r>
          </a:p>
          <a:p>
            <a:pPr marL="109728" indent="0">
              <a:buNone/>
            </a:pPr>
            <a:endParaRPr lang="en-US" dirty="0" smtClean="0"/>
          </a:p>
          <a:p>
            <a:pPr marL="109728" indent="0">
              <a:buNone/>
            </a:pPr>
            <a:endParaRPr lang="en-US" dirty="0" smtClean="0"/>
          </a:p>
          <a:p>
            <a:pPr marL="109728"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EBC815C-2E5E-4D60-B932-D62834E5B073}" type="slidenum">
              <a:rPr lang="en-US" smtClean="0"/>
              <a:t>36</a:t>
            </a:fld>
            <a:endParaRPr lang="en-US"/>
          </a:p>
        </p:txBody>
      </p:sp>
    </p:spTree>
    <p:extLst>
      <p:ext uri="{BB962C8B-B14F-4D97-AF65-F5344CB8AC3E}">
        <p14:creationId xmlns:p14="http://schemas.microsoft.com/office/powerpoint/2010/main" val="70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study, researchers investigated the </a:t>
            </a:r>
            <a:r>
              <a:rPr lang="en-US" baseline="0" dirty="0" err="1" smtClean="0"/>
              <a:t>sociosexual</a:t>
            </a:r>
            <a:r>
              <a:rPr lang="en-US" baseline="0" dirty="0" smtClean="0"/>
              <a:t> knowledge, experiences and interests of people with ASD.  They were shown a series of pictures like this one and asked what the people were doing in the picture.  For me this picture in particular highlights how the cognitive differences including central coherence, ToM deficits and the  literal nature of a person with ASD exacerbates the deficits in social/sexual understanding.  </a:t>
            </a:r>
            <a:endParaRPr lang="en-US" dirty="0"/>
          </a:p>
        </p:txBody>
      </p:sp>
      <p:sp>
        <p:nvSpPr>
          <p:cNvPr id="4" name="Slide Number Placeholder 3"/>
          <p:cNvSpPr>
            <a:spLocks noGrp="1"/>
          </p:cNvSpPr>
          <p:nvPr>
            <p:ph type="sldNum" sz="quarter" idx="10"/>
          </p:nvPr>
        </p:nvSpPr>
        <p:spPr/>
        <p:txBody>
          <a:bodyPr/>
          <a:lstStyle/>
          <a:p>
            <a:fld id="{82386CB2-A3DB-403D-95FF-1AB5B4638E32}" type="slidenum">
              <a:rPr lang="en-US" smtClean="0"/>
              <a:t>37</a:t>
            </a:fld>
            <a:endParaRPr lang="en-US"/>
          </a:p>
        </p:txBody>
      </p:sp>
    </p:spTree>
    <p:extLst>
      <p:ext uri="{BB962C8B-B14F-4D97-AF65-F5344CB8AC3E}">
        <p14:creationId xmlns:p14="http://schemas.microsoft.com/office/powerpoint/2010/main" val="3526000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this</a:t>
            </a:r>
            <a:r>
              <a:rPr lang="en-US" sz="1200" kern="1200" baseline="0" dirty="0" smtClean="0">
                <a:solidFill>
                  <a:schemeClr val="tx1"/>
                </a:solidFill>
                <a:effectLst/>
                <a:latin typeface="+mn-lt"/>
                <a:ea typeface="+mn-ea"/>
                <a:cs typeface="+mn-cs"/>
              </a:rPr>
              <a:t> figure represents the legal pornography industry one can only imagine what the illegal industry generates financially.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Pornography viewers  who are neurotypical are at risk for these increases in maladaptive behaviors and thinking. It’s not clear how much greater the risk is for the viewer with ASD though given how people with ASD are visual learning strengths and they tend to gravitate towards online activities it’s reasonable to assume that at the very least these risks apply to them at similar or greater rates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Oversexualization</a:t>
            </a:r>
            <a:r>
              <a:rPr lang="en-US" sz="1200" kern="1200" baseline="0" dirty="0" smtClean="0">
                <a:solidFill>
                  <a:schemeClr val="tx1"/>
                </a:solidFill>
                <a:effectLst/>
                <a:latin typeface="+mn-lt"/>
                <a:ea typeface="+mn-ea"/>
                <a:cs typeface="+mn-cs"/>
              </a:rPr>
              <a:t> of young girls. Take for example Party City costumes 16 career costumes for boys, 5 for girls of the 5 one was a sexy cop </a:t>
            </a:r>
            <a:endParaRPr lang="en-US" sz="1200" kern="1200" dirty="0" smtClean="0">
              <a:solidFill>
                <a:schemeClr val="tx1"/>
              </a:solidFill>
              <a:effectLst/>
              <a:latin typeface="+mn-lt"/>
              <a:ea typeface="+mn-ea"/>
              <a:cs typeface="+mn-cs"/>
            </a:endParaRPr>
          </a:p>
          <a:p>
            <a:endParaRPr lang="en-US" dirty="0" smtClean="0"/>
          </a:p>
          <a:p>
            <a:r>
              <a:rPr lang="en-US" b="1" dirty="0" smtClean="0"/>
              <a:t>FAQs from Kinsey</a:t>
            </a:r>
          </a:p>
          <a:p>
            <a:pPr rtl="0"/>
            <a:r>
              <a:rPr lang="en-US" dirty="0" smtClean="0"/>
              <a:t>Saw these general population facts on the </a:t>
            </a:r>
            <a:r>
              <a:rPr lang="en-US" dirty="0" err="1" smtClean="0"/>
              <a:t>kinsey</a:t>
            </a:r>
            <a:r>
              <a:rPr lang="en-US" dirty="0" smtClean="0"/>
              <a:t> website and thought some might be interesting/useful for you. from </a:t>
            </a:r>
            <a:r>
              <a:rPr lang="en-US" dirty="0" smtClean="0">
                <a:hlinkClick r:id="rId3"/>
              </a:rPr>
              <a:t>http://www.kinseyinstitute.org/resources/FAQ.html#internet</a:t>
            </a:r>
            <a:r>
              <a:rPr lang="en-US" dirty="0" smtClean="0"/>
              <a:t> </a:t>
            </a:r>
            <a:br>
              <a:rPr lang="en-US" dirty="0" smtClean="0"/>
            </a:br>
            <a:endParaRPr lang="en-US" dirty="0" smtClean="0"/>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Overuse, pornography, infidelity, and risky behaviors are among the most frequently treated Internet-related problems by mental health professionals. (</a:t>
            </a:r>
            <a:r>
              <a:rPr lang="en-US" sz="1200" kern="1200" dirty="0" smtClean="0">
                <a:solidFill>
                  <a:schemeClr val="tx1"/>
                </a:solidFill>
                <a:effectLst/>
                <a:latin typeface="+mn-lt"/>
                <a:ea typeface="+mn-ea"/>
                <a:cs typeface="+mn-cs"/>
                <a:hlinkClick r:id="rId4"/>
              </a:rPr>
              <a:t>Mitchell, 2005</a:t>
            </a:r>
            <a:r>
              <a:rPr lang="en-US" sz="1200" kern="1200" dirty="0" smtClean="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Over half of all spending on the Internet is estimated to be related to sex. (</a:t>
            </a:r>
            <a:r>
              <a:rPr lang="en-US" sz="1200" kern="1200" dirty="0" smtClean="0">
                <a:solidFill>
                  <a:schemeClr val="tx1"/>
                </a:solidFill>
                <a:effectLst/>
                <a:latin typeface="+mn-lt"/>
                <a:ea typeface="+mn-ea"/>
                <a:cs typeface="+mn-cs"/>
                <a:hlinkClick r:id="rId5"/>
              </a:rPr>
              <a:t>Yoder, 2005</a:t>
            </a:r>
            <a:r>
              <a:rPr lang="en-US" sz="1200"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US porn revenues have been estimated to exceed the combined revenues of companies like ABC, CBS, and NBC. (</a:t>
            </a:r>
            <a:r>
              <a:rPr lang="en-US" sz="1200" kern="1200" dirty="0" smtClean="0">
                <a:solidFill>
                  <a:schemeClr val="tx1"/>
                </a:solidFill>
                <a:effectLst/>
                <a:latin typeface="+mn-lt"/>
                <a:ea typeface="+mn-ea"/>
                <a:cs typeface="+mn-cs"/>
                <a:hlinkClick r:id="rId5"/>
              </a:rPr>
              <a:t>Yoder, 2005</a:t>
            </a:r>
            <a:r>
              <a:rPr lang="en-US" sz="1200" kern="1200" dirty="0" smtClean="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In a survey of adolescent (10-17yrs) internet users found 42% had been exposed to internet pornography in the past year, with 66% of those exposures reported as unwanted. (</a:t>
            </a:r>
            <a:r>
              <a:rPr lang="en-US" sz="1200" kern="1200" dirty="0" err="1" smtClean="0">
                <a:solidFill>
                  <a:schemeClr val="tx1"/>
                </a:solidFill>
                <a:effectLst/>
                <a:latin typeface="+mn-lt"/>
                <a:ea typeface="+mn-ea"/>
                <a:cs typeface="+mn-cs"/>
                <a:hlinkClick r:id="rId6"/>
              </a:rPr>
              <a:t>Wolak</a:t>
            </a:r>
            <a:r>
              <a:rPr lang="en-US" sz="1200" kern="1200" dirty="0" smtClean="0">
                <a:solidFill>
                  <a:schemeClr val="tx1"/>
                </a:solidFill>
                <a:effectLst/>
                <a:latin typeface="+mn-lt"/>
                <a:ea typeface="+mn-ea"/>
                <a:cs typeface="+mn-cs"/>
                <a:hlinkClick r:id="rId6"/>
              </a:rPr>
              <a:t>, 2007</a:t>
            </a:r>
            <a:r>
              <a:rPr lang="en-US" sz="1200"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Only boys ages 16-17 reported more wanted exposures than unwanted exposures to internet pornography. (</a:t>
            </a:r>
            <a:r>
              <a:rPr lang="en-US" sz="1200" kern="1200" dirty="0" err="1" smtClean="0">
                <a:solidFill>
                  <a:schemeClr val="tx1"/>
                </a:solidFill>
                <a:effectLst/>
                <a:latin typeface="+mn-lt"/>
                <a:ea typeface="+mn-ea"/>
                <a:cs typeface="+mn-cs"/>
                <a:hlinkClick r:id="rId6"/>
              </a:rPr>
              <a:t>Wolak</a:t>
            </a:r>
            <a:r>
              <a:rPr lang="en-US" sz="1200" kern="1200" dirty="0" smtClean="0">
                <a:solidFill>
                  <a:schemeClr val="tx1"/>
                </a:solidFill>
                <a:effectLst/>
                <a:latin typeface="+mn-lt"/>
                <a:ea typeface="+mn-ea"/>
                <a:cs typeface="+mn-cs"/>
                <a:hlinkClick r:id="rId6"/>
              </a:rPr>
              <a:t>, 2007</a:t>
            </a:r>
            <a:r>
              <a:rPr lang="en-US" sz="1200" kern="1200" dirty="0" smtClean="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In a national study, 14% of people reported having used a sexually explicit website ever (</a:t>
            </a:r>
            <a:r>
              <a:rPr lang="en-US" sz="1200" kern="1200" dirty="0" err="1" smtClean="0">
                <a:solidFill>
                  <a:schemeClr val="tx1"/>
                </a:solidFill>
                <a:effectLst/>
                <a:latin typeface="+mn-lt"/>
                <a:ea typeface="+mn-ea"/>
                <a:cs typeface="+mn-cs"/>
                <a:hlinkClick r:id="rId7"/>
              </a:rPr>
              <a:t>Buzzell</a:t>
            </a:r>
            <a:r>
              <a:rPr lang="en-US" sz="1200" kern="1200" dirty="0" smtClean="0">
                <a:solidFill>
                  <a:schemeClr val="tx1"/>
                </a:solidFill>
                <a:effectLst/>
                <a:latin typeface="+mn-lt"/>
                <a:ea typeface="+mn-ea"/>
                <a:cs typeface="+mn-cs"/>
                <a:hlinkClick r:id="rId7"/>
              </a:rPr>
              <a:t>, 2005</a:t>
            </a:r>
            <a:r>
              <a:rPr lang="en-US" sz="1200"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In the same study, 25% of men reported visiting a pornographic site in the previous 30 days; 4% of women reported visiting pornographic sites in the same timeframe. (</a:t>
            </a:r>
            <a:r>
              <a:rPr lang="en-US" sz="1200" kern="1200" dirty="0" err="1" smtClean="0">
                <a:solidFill>
                  <a:schemeClr val="tx1"/>
                </a:solidFill>
                <a:effectLst/>
                <a:latin typeface="+mn-lt"/>
                <a:ea typeface="+mn-ea"/>
                <a:cs typeface="+mn-cs"/>
                <a:hlinkClick r:id="rId7"/>
              </a:rPr>
              <a:t>Buzzell</a:t>
            </a:r>
            <a:r>
              <a:rPr lang="en-US" sz="1200" kern="1200" dirty="0" smtClean="0">
                <a:solidFill>
                  <a:schemeClr val="tx1"/>
                </a:solidFill>
                <a:effectLst/>
                <a:latin typeface="+mn-lt"/>
                <a:ea typeface="+mn-ea"/>
                <a:cs typeface="+mn-cs"/>
                <a:hlinkClick r:id="rId7"/>
              </a:rPr>
              <a:t>, 2005</a:t>
            </a:r>
            <a:r>
              <a:rPr lang="en-US" sz="1200" kern="1200" dirty="0" smtClean="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Only 8% of men and women using the Internet for sexual reasons reported significant problems typically associated with compulsive disorders (</a:t>
            </a:r>
            <a:r>
              <a:rPr lang="en-US" sz="1200" kern="1200" dirty="0" smtClean="0">
                <a:solidFill>
                  <a:schemeClr val="tx1"/>
                </a:solidFill>
                <a:effectLst/>
                <a:latin typeface="+mn-lt"/>
                <a:ea typeface="+mn-ea"/>
                <a:cs typeface="+mn-cs"/>
                <a:hlinkClick r:id="rId8"/>
              </a:rPr>
              <a:t>Cooper, Scherer, </a:t>
            </a:r>
            <a:r>
              <a:rPr lang="en-US" sz="1200" kern="1200" dirty="0" err="1" smtClean="0">
                <a:solidFill>
                  <a:schemeClr val="tx1"/>
                </a:solidFill>
                <a:effectLst/>
                <a:latin typeface="+mn-lt"/>
                <a:ea typeface="+mn-ea"/>
                <a:cs typeface="+mn-cs"/>
                <a:hlinkClick r:id="rId8"/>
              </a:rPr>
              <a:t>Boies</a:t>
            </a:r>
            <a:r>
              <a:rPr lang="en-US" sz="1200" kern="1200" dirty="0" smtClean="0">
                <a:solidFill>
                  <a:schemeClr val="tx1"/>
                </a:solidFill>
                <a:effectLst/>
                <a:latin typeface="+mn-lt"/>
                <a:ea typeface="+mn-ea"/>
                <a:cs typeface="+mn-cs"/>
                <a:hlinkClick r:id="rId8"/>
              </a:rPr>
              <a:t>, Gordon, 1999</a:t>
            </a:r>
            <a:r>
              <a:rPr lang="en-US" sz="1200"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In a study of Internet addiction of 396 "addicts", as defined by the Diagnostic and Statistical Manual of Mental Disorders IV, the average time spent on the Internet for nonacademic and nonprofessional purposes was 38 hours per week (</a:t>
            </a:r>
            <a:r>
              <a:rPr lang="en-US" sz="1200" kern="1200" dirty="0" smtClean="0">
                <a:solidFill>
                  <a:schemeClr val="tx1"/>
                </a:solidFill>
                <a:effectLst/>
                <a:latin typeface="+mn-lt"/>
                <a:ea typeface="+mn-ea"/>
                <a:cs typeface="+mn-cs"/>
                <a:hlinkClick r:id="rId8"/>
              </a:rPr>
              <a:t>Cooper, Scherer, </a:t>
            </a:r>
            <a:r>
              <a:rPr lang="en-US" sz="1200" kern="1200" dirty="0" err="1" smtClean="0">
                <a:solidFill>
                  <a:schemeClr val="tx1"/>
                </a:solidFill>
                <a:effectLst/>
                <a:latin typeface="+mn-lt"/>
                <a:ea typeface="+mn-ea"/>
                <a:cs typeface="+mn-cs"/>
                <a:hlinkClick r:id="rId8"/>
              </a:rPr>
              <a:t>Boies</a:t>
            </a:r>
            <a:r>
              <a:rPr lang="en-US" sz="1200" kern="1200" dirty="0" smtClean="0">
                <a:solidFill>
                  <a:schemeClr val="tx1"/>
                </a:solidFill>
                <a:effectLst/>
                <a:latin typeface="+mn-lt"/>
                <a:ea typeface="+mn-ea"/>
                <a:cs typeface="+mn-cs"/>
                <a:hlinkClick r:id="rId8"/>
              </a:rPr>
              <a:t>, Gordon, 1999</a:t>
            </a:r>
            <a:r>
              <a:rPr lang="en-US" sz="1200" kern="1200" dirty="0" smtClean="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Males have been found to make up two thirds of users of sexually explicit Internet sites and account for 77% of on-line time (</a:t>
            </a:r>
            <a:r>
              <a:rPr lang="en-US" sz="1200" kern="1200" dirty="0" smtClean="0">
                <a:solidFill>
                  <a:schemeClr val="tx1"/>
                </a:solidFill>
                <a:effectLst/>
                <a:latin typeface="+mn-lt"/>
                <a:ea typeface="+mn-ea"/>
                <a:cs typeface="+mn-cs"/>
                <a:hlinkClick r:id="rId8"/>
              </a:rPr>
              <a:t>Cooper, Scherer, </a:t>
            </a:r>
            <a:r>
              <a:rPr lang="en-US" sz="1200" kern="1200" dirty="0" err="1" smtClean="0">
                <a:solidFill>
                  <a:schemeClr val="tx1"/>
                </a:solidFill>
                <a:effectLst/>
                <a:latin typeface="+mn-lt"/>
                <a:ea typeface="+mn-ea"/>
                <a:cs typeface="+mn-cs"/>
                <a:hlinkClick r:id="rId8"/>
              </a:rPr>
              <a:t>Boies</a:t>
            </a:r>
            <a:r>
              <a:rPr lang="en-US" sz="1200" kern="1200" dirty="0" smtClean="0">
                <a:solidFill>
                  <a:schemeClr val="tx1"/>
                </a:solidFill>
                <a:effectLst/>
                <a:latin typeface="+mn-lt"/>
                <a:ea typeface="+mn-ea"/>
                <a:cs typeface="+mn-cs"/>
                <a:hlinkClick r:id="rId8"/>
              </a:rPr>
              <a:t>, Gordon, 1999</a:t>
            </a:r>
            <a:r>
              <a:rPr lang="en-US" sz="1200" kern="120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51% of women reported they never download sexual material (</a:t>
            </a:r>
            <a:r>
              <a:rPr lang="en-US" sz="1200" kern="1200" dirty="0" smtClean="0">
                <a:solidFill>
                  <a:schemeClr val="tx1"/>
                </a:solidFill>
                <a:effectLst/>
                <a:latin typeface="+mn-lt"/>
                <a:ea typeface="+mn-ea"/>
                <a:cs typeface="+mn-cs"/>
                <a:hlinkClick r:id="rId8"/>
              </a:rPr>
              <a:t>Cooper, Scherer, </a:t>
            </a:r>
            <a:r>
              <a:rPr lang="en-US" sz="1200" kern="1200" dirty="0" err="1" smtClean="0">
                <a:solidFill>
                  <a:schemeClr val="tx1"/>
                </a:solidFill>
                <a:effectLst/>
                <a:latin typeface="+mn-lt"/>
                <a:ea typeface="+mn-ea"/>
                <a:cs typeface="+mn-cs"/>
                <a:hlinkClick r:id="rId8"/>
              </a:rPr>
              <a:t>Boies</a:t>
            </a:r>
            <a:r>
              <a:rPr lang="en-US" sz="1200" kern="1200" dirty="0" smtClean="0">
                <a:solidFill>
                  <a:schemeClr val="tx1"/>
                </a:solidFill>
                <a:effectLst/>
                <a:latin typeface="+mn-lt"/>
                <a:ea typeface="+mn-ea"/>
                <a:cs typeface="+mn-cs"/>
                <a:hlinkClick r:id="rId8"/>
              </a:rPr>
              <a:t>, Gordon, 1999</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empirical evidence is equivocal regarding the cathartic value of pornography. The extant literature on the consumption of violent pornography depicting consenting adults as a prophylactic against future offending suggests a resounding ‘it depends.’ </a:t>
            </a:r>
            <a:endParaRPr lang="en-US" dirty="0" smtClean="0"/>
          </a:p>
          <a:p>
            <a:r>
              <a:rPr lang="en-US" sz="1200" kern="1200" dirty="0" smtClean="0">
                <a:solidFill>
                  <a:schemeClr val="tx1"/>
                </a:solidFill>
                <a:effectLst/>
                <a:latin typeface="+mn-lt"/>
                <a:ea typeface="+mn-ea"/>
                <a:cs typeface="+mn-cs"/>
              </a:rPr>
              <a:t>The internet renders pornography more available, breaking down external inhibitions related to access.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2006 Americans spent 13.3 billion dollars on the sex industry (legal commercial sex industry figures).  It’s unknown how much money was spent on the illegal side of the sex industry.     Thirty-four percent of American men and 16% of American women regularly view pornography.  61% of Americans think pornography is morally wrong, 50% think it demeans women and 40% of Americans want to see it banned.  Weitzer highlights the paradox presented by these statistics; the sex is a significant money making industry with a large customer base and high rates of employment, but a majority of Americans report believing that it is deviant and requires more controls.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meta-analysis completed by Allen, </a:t>
            </a:r>
            <a:r>
              <a:rPr lang="en-US" sz="1200" kern="1200" dirty="0" err="1" smtClean="0">
                <a:solidFill>
                  <a:schemeClr val="tx1"/>
                </a:solidFill>
                <a:effectLst/>
                <a:latin typeface="+mn-lt"/>
                <a:ea typeface="+mn-ea"/>
                <a:cs typeface="+mn-cs"/>
              </a:rPr>
              <a:t>Alessio</a:t>
            </a:r>
            <a:r>
              <a:rPr lang="en-US" sz="1200" kern="1200" dirty="0" smtClean="0">
                <a:solidFill>
                  <a:schemeClr val="tx1"/>
                </a:solidFill>
                <a:effectLst/>
                <a:latin typeface="+mn-lt"/>
                <a:ea typeface="+mn-ea"/>
                <a:cs typeface="+mn-cs"/>
              </a:rPr>
              <a:t> and Brezgel (1995) (N=2040) found an association between aggression and pornography.  The type of pornography was a moderating variable; participants who viewed nudity had lower rates of future aggression while participants who viewed both non-violent and violent sexual content had higher rates of future aggression.  Malamuth, Addison and Koth (2000) completed a study (N=2,972) of offenders and non-offenders.  In the non-offenders group there was a positive association between the frequency of pornography consumption and coercive sex.  Frequent consumption was also found to be predictive of sexual aggressiveness.  In the offender group, the frequency of consumption was similar to rates in the non-offender group.  In self-reports, known offenders acknowledged that they were influenced to offend following the consumption of pornography but interestingly, the type viewed was often consensual sex. The impact of viewing pornography is mitigated or exacerbated by static risk factors such as family environment, anger management and drug and alcohol use (Vega &amp; Malamuth, 2007). </a:t>
            </a:r>
            <a:endParaRPr lang="en-US" dirty="0"/>
          </a:p>
        </p:txBody>
      </p:sp>
      <p:sp>
        <p:nvSpPr>
          <p:cNvPr id="4" name="Slide Number Placeholder 3"/>
          <p:cNvSpPr>
            <a:spLocks noGrp="1"/>
          </p:cNvSpPr>
          <p:nvPr>
            <p:ph type="sldNum" sz="quarter" idx="10"/>
          </p:nvPr>
        </p:nvSpPr>
        <p:spPr/>
        <p:txBody>
          <a:bodyPr/>
          <a:lstStyle/>
          <a:p>
            <a:fld id="{0EBC815C-2E5E-4D60-B932-D62834E5B073}" type="slidenum">
              <a:rPr lang="en-US" smtClean="0"/>
              <a:t>38</a:t>
            </a:fld>
            <a:endParaRPr lang="en-US"/>
          </a:p>
        </p:txBody>
      </p:sp>
    </p:spTree>
    <p:extLst>
      <p:ext uri="{BB962C8B-B14F-4D97-AF65-F5344CB8AC3E}">
        <p14:creationId xmlns:p14="http://schemas.microsoft.com/office/powerpoint/2010/main" val="1458831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adolescents with ASD spend an average of 4.4 hours a day online.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 In the absence of appropriate sexuality education, and a peer group with whom they can vet information, the internet, and in particular pornography may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become the sole source of their sexual knowledge.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Not coincidentally  A study by the Kaiser Family Foundation found that 70% of first time  teen viewers  of pornography accidentally stumbled upon it online.  93% of boys and 62 % of girls have been exposed to online pornography before the age of 18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15% of boys and 9% of girls have seen images of child exploitation online before the age of 18.</a:t>
            </a:r>
            <a:endParaRPr lang="en-US" dirty="0" smtClean="0"/>
          </a:p>
          <a:p>
            <a:r>
              <a:rPr lang="en-US" sz="1200" b="0" i="0" u="none" strike="noStrike" kern="1200" baseline="0" dirty="0" smtClean="0">
                <a:solidFill>
                  <a:schemeClr val="tx1"/>
                </a:solidFill>
                <a:latin typeface="+mn-lt"/>
                <a:ea typeface="+mn-ea"/>
                <a:cs typeface="+mn-cs"/>
              </a:rPr>
              <a:t>In his excellent paper on Asperger’s Syndrome and the Criminal Law, Attorney Mark Mahoney points out that often times the distinction between of age and under aged females is intentionally blurred. When we consider Dr. </a:t>
            </a:r>
            <a:r>
              <a:rPr lang="en-US" sz="1200" b="0" i="0" u="none" strike="noStrike" kern="1200" baseline="0" dirty="0" err="1" smtClean="0">
                <a:solidFill>
                  <a:schemeClr val="tx1"/>
                </a:solidFill>
                <a:latin typeface="+mn-lt"/>
                <a:ea typeface="+mn-ea"/>
                <a:cs typeface="+mn-cs"/>
              </a:rPr>
              <a:t>Westphal’s</a:t>
            </a:r>
            <a:r>
              <a:rPr lang="en-US" sz="1200" b="0" i="0" u="none" strike="noStrike" kern="1200" baseline="0" dirty="0" smtClean="0">
                <a:solidFill>
                  <a:schemeClr val="tx1"/>
                </a:solidFill>
                <a:latin typeface="+mn-lt"/>
                <a:ea typeface="+mn-ea"/>
                <a:cs typeface="+mn-cs"/>
              </a:rPr>
              <a:t> comments about the cultural sexualization of young girls by the popular media one can begin to appreciate   how extremely difficult it is for the person  with ASD to make the determination between what is legal and what carries severe criminal penalties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EBC815C-2E5E-4D60-B932-D62834E5B073}" type="slidenum">
              <a:rPr lang="en-US" smtClean="0"/>
              <a:t>39</a:t>
            </a:fld>
            <a:endParaRPr lang="en-US"/>
          </a:p>
        </p:txBody>
      </p:sp>
    </p:spTree>
    <p:extLst>
      <p:ext uri="{BB962C8B-B14F-4D97-AF65-F5344CB8AC3E}">
        <p14:creationId xmlns:p14="http://schemas.microsoft.com/office/powerpoint/2010/main" val="1700691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u="none" strike="noStrike" kern="1200" baseline="0" dirty="0" smtClean="0">
                <a:solidFill>
                  <a:schemeClr val="tx1"/>
                </a:solidFill>
                <a:latin typeface="+mn-lt"/>
                <a:ea typeface="+mn-ea"/>
                <a:cs typeface="+mn-cs"/>
              </a:rPr>
              <a:t>Bandura- </a:t>
            </a:r>
            <a:r>
              <a:rPr lang="en-US" sz="1200" b="0" i="0" u="none" strike="noStrike" kern="1200" baseline="0" dirty="0" smtClean="0">
                <a:solidFill>
                  <a:schemeClr val="tx1"/>
                </a:solidFill>
                <a:latin typeface="+mn-lt"/>
                <a:ea typeface="+mn-ea"/>
                <a:cs typeface="+mn-cs"/>
              </a:rPr>
              <a:t>The concept of modeling, or observational learning, as an intervention technique was introduced</a:t>
            </a:r>
          </a:p>
          <a:p>
            <a:r>
              <a:rPr lang="en-US" sz="1200" b="0" i="0" u="none" strike="noStrike" kern="1200" baseline="0" dirty="0" smtClean="0">
                <a:solidFill>
                  <a:schemeClr val="tx1"/>
                </a:solidFill>
                <a:latin typeface="+mn-lt"/>
                <a:ea typeface="+mn-ea"/>
                <a:cs typeface="+mn-cs"/>
              </a:rPr>
              <a:t>40 years ago by Albert Bandura as part of his seminal work on social learning theory. Bandura demonstrated  that children acquire a vast array of skills by observing </a:t>
            </a:r>
            <a:r>
              <a:rPr lang="en-US" sz="1200" b="0" i="1" u="none" strike="noStrike" kern="1200" baseline="0" dirty="0" smtClean="0">
                <a:solidFill>
                  <a:schemeClr val="tx1"/>
                </a:solidFill>
                <a:latin typeface="+mn-lt"/>
                <a:ea typeface="+mn-ea"/>
                <a:cs typeface="+mn-cs"/>
              </a:rPr>
              <a:t>other </a:t>
            </a:r>
            <a:r>
              <a:rPr lang="en-US" sz="1200" b="0" i="0" u="none" strike="noStrike" kern="1200" baseline="0" dirty="0" smtClean="0">
                <a:solidFill>
                  <a:schemeClr val="tx1"/>
                </a:solidFill>
                <a:latin typeface="+mn-lt"/>
                <a:ea typeface="+mn-ea"/>
                <a:cs typeface="+mn-cs"/>
              </a:rPr>
              <a:t>people perform the skills, observers will imitate behaviors with or without the presence of reinforcement, and will perform the</a:t>
            </a:r>
          </a:p>
          <a:p>
            <a:r>
              <a:rPr lang="en-US" sz="1200" b="0" i="0" u="none" strike="noStrike" kern="1200" baseline="0" dirty="0" smtClean="0">
                <a:solidFill>
                  <a:schemeClr val="tx1"/>
                </a:solidFill>
                <a:latin typeface="+mn-lt"/>
                <a:ea typeface="+mn-ea"/>
                <a:cs typeface="+mn-cs"/>
              </a:rPr>
              <a:t>behavior in settings other than the setting where it was originally observed. </a:t>
            </a:r>
            <a:endParaRPr lang="en-US" dirty="0" smtClean="0"/>
          </a:p>
          <a:p>
            <a:endParaRPr lang="en-US" dirty="0" smtClean="0"/>
          </a:p>
          <a:p>
            <a:r>
              <a:rPr lang="en-US" dirty="0" smtClean="0"/>
              <a:t>Video Modeling is a strategy often</a:t>
            </a:r>
            <a:r>
              <a:rPr lang="en-US" baseline="0" dirty="0" smtClean="0"/>
              <a:t> used in the field of ASD to promote skill acquisition.  Skills learned through video modeling are maintained over time and transferred across people and settings (Bellini &amp; Akullian, 2007). </a:t>
            </a:r>
          </a:p>
          <a:p>
            <a:endParaRPr lang="en-US" baseline="0" dirty="0" smtClean="0"/>
          </a:p>
          <a:p>
            <a:r>
              <a:rPr lang="en-US" sz="1200" b="0" i="0" u="none" strike="noStrike" kern="1200" baseline="0" dirty="0" smtClean="0">
                <a:solidFill>
                  <a:schemeClr val="tx1"/>
                </a:solidFill>
                <a:latin typeface="+mn-lt"/>
                <a:ea typeface="+mn-ea"/>
                <a:cs typeface="+mn-cs"/>
              </a:rPr>
              <a:t>It’s possible that given the strong visual learning skills of people with ASD and the success of video modeling as a strategy to teach PRO social behaviors that Pornography/Images of Child Exploitation may be serving as a video model for sexual offending behavior.  </a:t>
            </a:r>
          </a:p>
          <a:p>
            <a:endParaRPr lang="en-US" dirty="0" smtClean="0">
              <a:effectLst/>
            </a:endParaRPr>
          </a:p>
          <a:p>
            <a:r>
              <a:rPr lang="en-US" dirty="0" smtClean="0">
                <a:effectLst/>
              </a:rPr>
              <a:t>This</a:t>
            </a:r>
            <a:r>
              <a:rPr lang="en-US" baseline="0" dirty="0" smtClean="0">
                <a:effectLst/>
              </a:rPr>
              <a:t> may be partly explained by difficulties in syllogistic reasoning.  </a:t>
            </a:r>
            <a:r>
              <a:rPr lang="en-US" dirty="0" smtClean="0">
                <a:effectLst/>
              </a:rPr>
              <a:t>This is a form of reasoning in which a conclusion is drawn (whether validly or not) from using</a:t>
            </a:r>
            <a:r>
              <a:rPr lang="en-US" baseline="0" dirty="0" smtClean="0">
                <a:effectLst/>
              </a:rPr>
              <a:t> rules of logic. </a:t>
            </a:r>
            <a:r>
              <a:rPr lang="en-US" sz="1200" b="0" i="0" u="none" strike="noStrike" kern="1200" baseline="0" dirty="0" smtClean="0">
                <a:solidFill>
                  <a:schemeClr val="tx1"/>
                </a:solidFill>
                <a:latin typeface="+mn-lt"/>
                <a:ea typeface="+mn-ea"/>
                <a:cs typeface="+mn-cs"/>
              </a:rPr>
              <a:t>Inferences drawn from empirically false content is heavily dependent on background knowledge- We’ve already established that people with ASD  have a paucity of background knowledge in terms of social and sexual functioning, compounded by limited numbers of friend with whom they could test out this information.  This might make the person with ASD particularly susceptible to the kinds of sexual hyperbole, misogynistic behaviors and rape myths that are perpetuated by pornography.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neurotypical adolescent may be able to alter their beliefs when presented with evidence to the contrary the adolescent with ASD will persist in their beliefs and this belief persistence is more heavily influenced by their knowledge about the world and social stereotypes that they’ve formed.  Therefore they may be more likely to take the information they see at face value and attempt to emulate it despite evidence/information to the contrary.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Why might fantasy engagement be related to ToM? The ability to imagine a</a:t>
            </a:r>
          </a:p>
          <a:p>
            <a:r>
              <a:rPr lang="en-US" sz="1200" b="0" i="0" u="none" strike="noStrike" kern="1200" baseline="0" dirty="0" smtClean="0">
                <a:solidFill>
                  <a:schemeClr val="tx1"/>
                </a:solidFill>
                <a:latin typeface="+mn-lt"/>
                <a:ea typeface="+mn-ea"/>
                <a:cs typeface="+mn-cs"/>
              </a:rPr>
              <a:t>situation that differs from one’s present reality underlies both engagement in</a:t>
            </a:r>
          </a:p>
          <a:p>
            <a:r>
              <a:rPr lang="en-US" sz="1200" b="0" i="0" u="none" strike="noStrike" kern="1200" baseline="0" dirty="0" smtClean="0">
                <a:solidFill>
                  <a:schemeClr val="tx1"/>
                </a:solidFill>
                <a:latin typeface="+mn-lt"/>
                <a:ea typeface="+mn-ea"/>
                <a:cs typeface="+mn-cs"/>
              </a:rPr>
              <a:t>fantasy and an understanding of others’ minds, in particular, false belief (Harris,</a:t>
            </a:r>
          </a:p>
          <a:p>
            <a:r>
              <a:rPr lang="en-US" sz="1200" b="0" i="0" u="none" strike="noStrike" kern="1200" baseline="0" dirty="0" smtClean="0">
                <a:solidFill>
                  <a:schemeClr val="tx1"/>
                </a:solidFill>
                <a:latin typeface="+mn-lt"/>
                <a:ea typeface="+mn-ea"/>
                <a:cs typeface="+mn-cs"/>
              </a:rPr>
              <a:t>1994). When engaging in fantasy, a child must imagine that his or her imaginary</a:t>
            </a:r>
          </a:p>
          <a:p>
            <a:r>
              <a:rPr lang="en-US" sz="1200" b="0" i="0" u="none" strike="noStrike" kern="1200" baseline="0" dirty="0" smtClean="0">
                <a:solidFill>
                  <a:schemeClr val="tx1"/>
                </a:solidFill>
                <a:latin typeface="+mn-lt"/>
                <a:ea typeface="+mn-ea"/>
                <a:cs typeface="+mn-cs"/>
              </a:rPr>
              <a:t>friend is sitting at the table or that the people in a television show can perform</a:t>
            </a:r>
          </a:p>
          <a:p>
            <a:r>
              <a:rPr lang="en-US" sz="1200" b="0" i="0" u="none" strike="noStrike" kern="1200" baseline="0" dirty="0" smtClean="0">
                <a:solidFill>
                  <a:schemeClr val="tx1"/>
                </a:solidFill>
                <a:latin typeface="+mn-lt"/>
                <a:ea typeface="+mn-ea"/>
                <a:cs typeface="+mn-cs"/>
              </a:rPr>
              <a:t>magic spells. To understand false belief, children must imagine that the world</a:t>
            </a:r>
          </a:p>
          <a:p>
            <a:r>
              <a:rPr lang="en-US" sz="1200" b="0" i="0" u="none" strike="noStrike" kern="1200" baseline="0" dirty="0" smtClean="0">
                <a:solidFill>
                  <a:schemeClr val="tx1"/>
                </a:solidFill>
                <a:latin typeface="+mn-lt"/>
                <a:ea typeface="+mn-ea"/>
                <a:cs typeface="+mn-cs"/>
              </a:rPr>
              <a:t>could be different than it is and that this different situation is what another</a:t>
            </a:r>
          </a:p>
          <a:p>
            <a:r>
              <a:rPr lang="en-US" sz="1200" b="0" i="0" u="none" strike="noStrike" kern="1200" baseline="0" dirty="0" smtClean="0">
                <a:solidFill>
                  <a:schemeClr val="tx1"/>
                </a:solidFill>
                <a:latin typeface="+mn-lt"/>
                <a:ea typeface="+mn-ea"/>
                <a:cs typeface="+mn-cs"/>
              </a:rPr>
              <a:t>person believes to be true about the world. Fantasy, as one type of pretend</a:t>
            </a:r>
          </a:p>
          <a:p>
            <a:r>
              <a:rPr lang="en-US" sz="1200" b="0" i="0" u="none" strike="noStrike" kern="1200" baseline="0" dirty="0" smtClean="0">
                <a:solidFill>
                  <a:schemeClr val="tx1"/>
                </a:solidFill>
                <a:latin typeface="+mn-lt"/>
                <a:ea typeface="+mn-ea"/>
                <a:cs typeface="+mn-cs"/>
              </a:rPr>
              <a:t>play, might give children practice in such imagining (Moses &amp; Chandler, 1992;</a:t>
            </a:r>
          </a:p>
          <a:p>
            <a:r>
              <a:rPr lang="en-US" sz="1200" b="0" i="0" u="none" strike="noStrike" kern="1200" baseline="0" dirty="0" smtClean="0">
                <a:solidFill>
                  <a:schemeClr val="tx1"/>
                </a:solidFill>
                <a:latin typeface="+mn-lt"/>
                <a:ea typeface="+mn-ea"/>
                <a:cs typeface="+mn-cs"/>
              </a:rPr>
              <a:t>Taylor &amp; Carlson, 1997).</a:t>
            </a:r>
          </a:p>
          <a:p>
            <a:r>
              <a:rPr lang="en-US" sz="1200" b="0" i="0" u="none" strike="noStrike" kern="1200" baseline="0" dirty="0" smtClean="0">
                <a:solidFill>
                  <a:schemeClr val="tx1"/>
                </a:solidFill>
                <a:latin typeface="+mn-lt"/>
                <a:ea typeface="+mn-ea"/>
                <a:cs typeface="+mn-cs"/>
              </a:rPr>
              <a:t>Engagement in fantastical worlds specifically might be related to ToM,</a:t>
            </a:r>
          </a:p>
          <a:p>
            <a:r>
              <a:rPr lang="en-US" sz="1200" b="0" i="0" u="none" strike="noStrike" kern="1200" baseline="0" dirty="0" smtClean="0">
                <a:solidFill>
                  <a:schemeClr val="tx1"/>
                </a:solidFill>
                <a:latin typeface="+mn-lt"/>
                <a:ea typeface="+mn-ea"/>
                <a:cs typeface="+mn-cs"/>
              </a:rPr>
              <a:t>beyond an association between ToM and pretending about realistic scenarios.</a:t>
            </a:r>
          </a:p>
          <a:p>
            <a:r>
              <a:rPr lang="en-US" sz="1200" b="0" i="0" u="none" strike="noStrike" kern="1200" baseline="0" dirty="0" smtClean="0">
                <a:solidFill>
                  <a:schemeClr val="tx1"/>
                </a:solidFill>
                <a:latin typeface="+mn-lt"/>
                <a:ea typeface="+mn-ea"/>
                <a:cs typeface="+mn-cs"/>
              </a:rPr>
              <a:t>When engaging in fantasy, children must imagine impossible entities and events.</a:t>
            </a:r>
          </a:p>
          <a:p>
            <a:r>
              <a:rPr lang="en-US" sz="1200" b="0" i="0" u="none" strike="noStrike" kern="1200" baseline="0" dirty="0" smtClean="0">
                <a:solidFill>
                  <a:schemeClr val="tx1"/>
                </a:solidFill>
                <a:latin typeface="+mn-lt"/>
                <a:ea typeface="+mn-ea"/>
                <a:cs typeface="+mn-cs"/>
              </a:rPr>
              <a:t>According to Vygotsky (1967), the further away one gets from reality, the more</a:t>
            </a:r>
          </a:p>
          <a:p>
            <a:r>
              <a:rPr lang="en-US" sz="1200" b="0" i="0" u="none" strike="noStrike" kern="1200" baseline="0" dirty="0" smtClean="0">
                <a:solidFill>
                  <a:schemeClr val="tx1"/>
                </a:solidFill>
                <a:latin typeface="+mn-lt"/>
                <a:ea typeface="+mn-ea"/>
                <a:cs typeface="+mn-cs"/>
              </a:rPr>
              <a:t>psychologically challenging it is to create and manipulate the fantasy world.</a:t>
            </a:r>
          </a:p>
          <a:p>
            <a:r>
              <a:rPr lang="en-US" sz="1200" b="0" i="0" u="none" strike="noStrike" kern="1200" baseline="0" dirty="0" smtClean="0">
                <a:solidFill>
                  <a:schemeClr val="tx1"/>
                </a:solidFill>
                <a:latin typeface="+mn-lt"/>
                <a:ea typeface="+mn-ea"/>
                <a:cs typeface="+mn-cs"/>
              </a:rPr>
              <a:t>Perhaps engaging in fantasy worlds specifically builds up children’s ability to</a:t>
            </a:r>
          </a:p>
          <a:p>
            <a:r>
              <a:rPr lang="en-US" sz="1200" b="0" i="0" u="none" strike="noStrike" kern="1200" baseline="0" dirty="0" smtClean="0">
                <a:solidFill>
                  <a:schemeClr val="tx1"/>
                </a:solidFill>
                <a:latin typeface="+mn-lt"/>
                <a:ea typeface="+mn-ea"/>
                <a:cs typeface="+mn-cs"/>
              </a:rPr>
              <a:t>create alternative realities, a skill that later serves them in their understanding of</a:t>
            </a:r>
          </a:p>
          <a:p>
            <a:r>
              <a:rPr lang="en-US" sz="1200" b="0" i="0" u="none" strike="noStrike" kern="1200" baseline="0" dirty="0" smtClean="0">
                <a:solidFill>
                  <a:schemeClr val="tx1"/>
                </a:solidFill>
                <a:latin typeface="+mn-lt"/>
                <a:ea typeface="+mn-ea"/>
                <a:cs typeface="+mn-cs"/>
              </a:rPr>
              <a:t>others’ minds (</a:t>
            </a:r>
            <a:r>
              <a:rPr lang="en-US" sz="1200" b="0" i="0" u="none" strike="noStrike" kern="1200" baseline="0" dirty="0" err="1" smtClean="0">
                <a:solidFill>
                  <a:schemeClr val="tx1"/>
                </a:solidFill>
                <a:latin typeface="+mn-lt"/>
                <a:ea typeface="+mn-ea"/>
                <a:cs typeface="+mn-cs"/>
              </a:rPr>
              <a:t>Saltz</a:t>
            </a:r>
            <a:r>
              <a:rPr lang="en-US" sz="1200" b="0" i="0" u="none" strike="noStrike" kern="1200" baseline="0" dirty="0" smtClean="0">
                <a:solidFill>
                  <a:schemeClr val="tx1"/>
                </a:solidFill>
                <a:latin typeface="+mn-lt"/>
                <a:ea typeface="+mn-ea"/>
                <a:cs typeface="+mn-cs"/>
              </a:rPr>
              <a:t>, Dixon, &amp; Johnson, 1977).</a:t>
            </a:r>
            <a:endParaRPr lang="en-US" dirty="0" smtClean="0"/>
          </a:p>
          <a:p>
            <a:endParaRPr lang="en-US" dirty="0"/>
          </a:p>
        </p:txBody>
      </p:sp>
      <p:sp>
        <p:nvSpPr>
          <p:cNvPr id="4" name="Slide Number Placeholder 3"/>
          <p:cNvSpPr>
            <a:spLocks noGrp="1"/>
          </p:cNvSpPr>
          <p:nvPr>
            <p:ph type="sldNum" sz="quarter" idx="10"/>
          </p:nvPr>
        </p:nvSpPr>
        <p:spPr/>
        <p:txBody>
          <a:bodyPr/>
          <a:lstStyle/>
          <a:p>
            <a:fld id="{0EBC815C-2E5E-4D60-B932-D62834E5B073}" type="slidenum">
              <a:rPr lang="en-US" smtClean="0"/>
              <a:t>40</a:t>
            </a:fld>
            <a:endParaRPr lang="en-US"/>
          </a:p>
        </p:txBody>
      </p:sp>
    </p:spTree>
    <p:extLst>
      <p:ext uri="{BB962C8B-B14F-4D97-AF65-F5344CB8AC3E}">
        <p14:creationId xmlns:p14="http://schemas.microsoft.com/office/powerpoint/2010/main" val="1673711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 models serve to explain the course of offending and the antecedents, behaviors and consequences related to the offending</a:t>
            </a:r>
            <a:r>
              <a:rPr lang="en-US" sz="1200" kern="1200" baseline="0" dirty="0" smtClean="0">
                <a:solidFill>
                  <a:schemeClr val="tx1"/>
                </a:solidFill>
                <a:effectLst/>
                <a:latin typeface="+mn-lt"/>
                <a:ea typeface="+mn-ea"/>
                <a:cs typeface="+mn-cs"/>
              </a:rPr>
              <a:t> behavior</a:t>
            </a:r>
            <a:r>
              <a:rPr lang="en-US" sz="1200" kern="1200" dirty="0" smtClean="0">
                <a:solidFill>
                  <a:schemeClr val="tx1"/>
                </a:solidFill>
                <a:effectLst/>
                <a:latin typeface="+mn-lt"/>
                <a:ea typeface="+mn-ea"/>
                <a:cs typeface="+mn-cs"/>
              </a:rPr>
              <a:t> (Beech, 2010).  The Finkelhor model (1984) identifies the pathways to child sexual abuse as progressing through four stages.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 Stage one </a:t>
            </a:r>
            <a:r>
              <a:rPr lang="en-US" sz="1200" kern="1200" dirty="0" smtClean="0">
                <a:solidFill>
                  <a:schemeClr val="tx1"/>
                </a:solidFill>
                <a:effectLst/>
                <a:latin typeface="+mn-lt"/>
                <a:ea typeface="+mn-ea"/>
                <a:cs typeface="+mn-cs"/>
              </a:rPr>
              <a:t>considers the genesis of the event. Is the perpetrator a pedophile who has a specific sexual attraction to children?  Is there an emotional congruence present, meaning the perpetrator is emotionally and cognitively identifying with childhood?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Stage two </a:t>
            </a:r>
            <a:r>
              <a:rPr lang="en-US" sz="1200" kern="1200" dirty="0" smtClean="0">
                <a:solidFill>
                  <a:schemeClr val="tx1"/>
                </a:solidFill>
                <a:effectLst/>
                <a:latin typeface="+mn-lt"/>
                <a:ea typeface="+mn-ea"/>
                <a:cs typeface="+mn-cs"/>
              </a:rPr>
              <a:t>involves developing mechanisms to override inhibitions the individual holds relative to discovery.  The offender may use drugs or alcohol to reduce internal reservations about their actions or may develop cognitive distortions which allow them to interpret information in a way that legitimizes their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The third stage </a:t>
            </a:r>
            <a:r>
              <a:rPr lang="en-US" sz="1200" kern="1200" dirty="0" smtClean="0">
                <a:solidFill>
                  <a:schemeClr val="tx1"/>
                </a:solidFill>
                <a:effectLst/>
                <a:latin typeface="+mn-lt"/>
                <a:ea typeface="+mn-ea"/>
                <a:cs typeface="+mn-cs"/>
              </a:rPr>
              <a:t>involves surmounting external obstacles to offending with the goal of achieving contact  with a potential child victim.  Savvy predators may seek out positions of trust while managing their image and granting them access to children.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In the fourth stage, </a:t>
            </a:r>
            <a:r>
              <a:rPr lang="en-US" sz="1200" kern="1200" dirty="0" smtClean="0">
                <a:solidFill>
                  <a:schemeClr val="tx1"/>
                </a:solidFill>
                <a:effectLst/>
                <a:latin typeface="+mn-lt"/>
                <a:ea typeface="+mn-ea"/>
                <a:cs typeface="+mn-cs"/>
              </a:rPr>
              <a:t>a predator attempts to conquer the child’s noncompliance by breaking down adult/child barriers and escalating the type and amount of sexual activity often through the use of force or threats against the child or their family</a:t>
            </a:r>
          </a:p>
          <a:p>
            <a:endParaRPr lang="en-US" dirty="0" smtClean="0"/>
          </a:p>
          <a:p>
            <a:r>
              <a:rPr lang="en-US" dirty="0" smtClean="0"/>
              <a:t>Attractors- ie video games, electronics, </a:t>
            </a:r>
          </a:p>
          <a:p>
            <a:endParaRPr lang="en-US" dirty="0" smtClean="0"/>
          </a:p>
          <a:p>
            <a:r>
              <a:rPr lang="en-US" dirty="0" smtClean="0"/>
              <a:t>Interactors- alcohol, pornography </a:t>
            </a:r>
          </a:p>
          <a:p>
            <a:r>
              <a:rPr lang="en-US" baseline="0" dirty="0" smtClean="0"/>
              <a:t> For the person with ASD the pathways are different.</a:t>
            </a:r>
          </a:p>
          <a:p>
            <a:endParaRPr lang="en-US" dirty="0" smtClean="0"/>
          </a:p>
          <a:p>
            <a:r>
              <a:rPr lang="en-US" b="1" dirty="0" smtClean="0"/>
              <a:t>Naiveté :   Duped</a:t>
            </a:r>
            <a:r>
              <a:rPr lang="en-US" b="1" baseline="0" dirty="0" smtClean="0"/>
              <a:t> </a:t>
            </a:r>
            <a:r>
              <a:rPr lang="en-US" b="1" dirty="0" smtClean="0"/>
              <a:t>I dare you to:       to the more serious crime</a:t>
            </a:r>
            <a:r>
              <a:rPr lang="en-US" b="1" baseline="0" dirty="0" smtClean="0"/>
              <a:t> of :  </a:t>
            </a:r>
            <a:r>
              <a:rPr lang="en-US" dirty="0" smtClean="0"/>
              <a:t>19</a:t>
            </a:r>
            <a:r>
              <a:rPr lang="en-US" baseline="0" dirty="0" smtClean="0"/>
              <a:t> year old with DD , estimated IQ of 70 who participated in a gang rape of an intoxicated and unconscious minor because his younger brother convinced him it was okay because she wasn’t saying no. </a:t>
            </a:r>
            <a:endParaRPr lang="en-US" dirty="0" smtClean="0"/>
          </a:p>
          <a:p>
            <a:endParaRPr lang="en-US" dirty="0" smtClean="0"/>
          </a:p>
          <a:p>
            <a:r>
              <a:rPr lang="en-US" b="1" dirty="0" smtClean="0"/>
              <a:t>Lack of Sexual awareness- </a:t>
            </a:r>
            <a:r>
              <a:rPr lang="en-US" dirty="0" smtClean="0"/>
              <a:t>Masturbating in public, urinating in public,</a:t>
            </a:r>
            <a:r>
              <a:rPr lang="en-US" baseline="0" dirty="0" smtClean="0"/>
              <a:t> exposing oneself in public. Case of a babysitter with ASD who bathed two young children because he thought that’s what babysitters did.  Children reported it, mother pressed charges, man spent 10 years in prison.</a:t>
            </a:r>
          </a:p>
          <a:p>
            <a:endParaRPr lang="en-US" baseline="0" dirty="0" smtClean="0"/>
          </a:p>
          <a:p>
            <a:r>
              <a:rPr lang="en-US" b="1" baseline="0" dirty="0" smtClean="0"/>
              <a:t>Lack of understanding of inappropriateness of sexual relationship with a minor- </a:t>
            </a:r>
            <a:endParaRPr lang="en-US" b="1" dirty="0" smtClean="0"/>
          </a:p>
          <a:p>
            <a:r>
              <a:rPr lang="en-US" dirty="0" smtClean="0"/>
              <a:t>Examples from last webinar .  Case of 20 year old man with ASD who followed what he understood the rules to be:  You</a:t>
            </a:r>
            <a:r>
              <a:rPr lang="en-US" baseline="0" dirty="0" smtClean="0"/>
              <a:t> have to know the person, you have to like the person, you have to get the person’s permission to have sex.  He did all that- with a 10 year old neighbor. </a:t>
            </a:r>
            <a:endParaRPr lang="en-US" dirty="0" smtClean="0"/>
          </a:p>
          <a:p>
            <a:endParaRPr lang="en-US" dirty="0" smtClean="0"/>
          </a:p>
          <a:p>
            <a:r>
              <a:rPr lang="en-US" dirty="0" smtClean="0"/>
              <a:t>Case of a man who was having sex with a minor.  He disclosed his relationship with the boy</a:t>
            </a:r>
            <a:r>
              <a:rPr lang="en-US" baseline="0" dirty="0" smtClean="0"/>
              <a:t> to police when the victim stole his stereo equipment.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Sexual Preoccupations this relates back to the idea  that. </a:t>
            </a:r>
            <a:r>
              <a:rPr lang="en-US" dirty="0" smtClean="0"/>
              <a:t>As children with ASD grow older, their social and sexual skill sets are likely to become more disparate with their chronological age and appearance.</a:t>
            </a:r>
            <a:r>
              <a:rPr lang="en-US" baseline="0" dirty="0" smtClean="0"/>
              <a:t> They may still more closely identify with themselves as a child with no idea how to be physically intimate with an adult (Attwood, 2014). </a:t>
            </a:r>
            <a:endParaRPr lang="en-US" dirty="0" smtClean="0"/>
          </a:p>
          <a:p>
            <a:endParaRPr lang="en-US" b="1"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386CB2-A3DB-403D-95FF-1AB5B4638E32}" type="slidenum">
              <a:rPr lang="en-US" smtClean="0"/>
              <a:t>41</a:t>
            </a:fld>
            <a:endParaRPr lang="en-US"/>
          </a:p>
        </p:txBody>
      </p:sp>
    </p:spTree>
    <p:extLst>
      <p:ext uri="{BB962C8B-B14F-4D97-AF65-F5344CB8AC3E}">
        <p14:creationId xmlns:p14="http://schemas.microsoft.com/office/powerpoint/2010/main" val="1907979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C815C-2E5E-4D60-B932-D62834E5B073}" type="slidenum">
              <a:rPr lang="en-US" smtClean="0"/>
              <a:t>42</a:t>
            </a:fld>
            <a:endParaRPr lang="en-US"/>
          </a:p>
        </p:txBody>
      </p:sp>
    </p:spTree>
    <p:extLst>
      <p:ext uri="{BB962C8B-B14F-4D97-AF65-F5344CB8AC3E}">
        <p14:creationId xmlns:p14="http://schemas.microsoft.com/office/powerpoint/2010/main" val="2296117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Kinsey FAQs (a little older than above data)</a:t>
            </a:r>
          </a:p>
          <a:p>
            <a:pPr>
              <a:defRPr/>
            </a:pPr>
            <a:r>
              <a:rPr lang="en-US" dirty="0" smtClean="0">
                <a:ea typeface="+mn-ea"/>
                <a:cs typeface="+mn-cs"/>
              </a:rPr>
              <a:t>3% of men have had zero sexual partners since the age of 18, 20% have had 1 partner, 21% have had 2-4 partners, 23% have had 5-10 partners, 16% have had 11-20 partners, and 17% have had 21 or more partners (</a:t>
            </a:r>
            <a:r>
              <a:rPr lang="en-US" u="sng" dirty="0" err="1" smtClean="0">
                <a:ea typeface="+mn-ea"/>
                <a:cs typeface="+mn-cs"/>
              </a:rPr>
              <a:t>Laumann</a:t>
            </a:r>
            <a:r>
              <a:rPr lang="en-US" u="sng" dirty="0" smtClean="0">
                <a:ea typeface="+mn-ea"/>
                <a:cs typeface="+mn-cs"/>
              </a:rPr>
              <a:t>, Gagnon, Michael, Michaels, 1994).</a:t>
            </a:r>
          </a:p>
          <a:p>
            <a:pPr>
              <a:defRPr/>
            </a:pPr>
            <a:r>
              <a:rPr lang="en-US" u="sng" dirty="0" smtClean="0">
                <a:ea typeface="+mn-ea"/>
                <a:cs typeface="+mn-cs"/>
              </a:rPr>
              <a:t>3% of women have had zero sexual partners since the age of 18, 31% have had 1 partner, 36% have had 2-4 partners, 20% have had 5-10 partners, 6% have had 11-20 partners, and 3% have had 21 or more partners (</a:t>
            </a:r>
            <a:r>
              <a:rPr lang="en-US" u="sng" dirty="0" err="1" smtClean="0">
                <a:ea typeface="+mn-ea"/>
                <a:cs typeface="+mn-cs"/>
              </a:rPr>
              <a:t>Laumann</a:t>
            </a:r>
            <a:r>
              <a:rPr lang="en-US" u="sng" dirty="0" smtClean="0">
                <a:ea typeface="+mn-ea"/>
                <a:cs typeface="+mn-cs"/>
              </a:rPr>
              <a:t>, Gagnon, Michael, Michaels, 1994).</a:t>
            </a:r>
            <a:endParaRPr lang="en-US" dirty="0" smtClean="0"/>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BEA3EDAE-7D1E-4AD3-B532-6D2C0FA11CF4}" type="slidenum">
              <a:rPr lang="en-US" altLang="en-US" sz="1200">
                <a:latin typeface="Calibri" panose="020F0502020204030204" pitchFamily="34" charset="0"/>
              </a:rPr>
              <a:pPr eaLnBrk="1" hangingPunct="1"/>
              <a:t>48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17932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Social anxiety can make even talking about or imagining interactions painful</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67376C21-34CA-46A3-88D2-3294C70E074B}" type="slidenum">
              <a:rPr lang="en-US" altLang="en-US" sz="1200">
                <a:latin typeface="Calibri" panose="020F0502020204030204" pitchFamily="34" charset="0"/>
              </a:rPr>
              <a:pPr eaLnBrk="1" hangingPunct="1"/>
              <a:t>59</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3478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CA22F23-9873-EB43-BC52-77F2C099E323}" type="slidenum">
              <a:rPr lang="en-GB" sz="1200">
                <a:latin typeface="Times New Roman" charset="0"/>
              </a:rPr>
              <a:pPr eaLnBrk="1" hangingPunct="1"/>
              <a:t>8</a:t>
            </a:fld>
            <a:endParaRPr lang="en-GB" sz="1200">
              <a:latin typeface="Times New Roman" charset="0"/>
            </a:endParaRPr>
          </a:p>
        </p:txBody>
      </p:sp>
      <p:sp>
        <p:nvSpPr>
          <p:cNvPr id="1741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1741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171450" indent="-171450" eaLnBrk="1" hangingPunct="1">
              <a:spcBef>
                <a:spcPct val="0"/>
              </a:spcBef>
              <a:buFontTx/>
              <a:buChar char="-"/>
            </a:pPr>
            <a:r>
              <a:rPr lang="en-US" dirty="0" smtClean="0">
                <a:latin typeface="Times New Roman" charset="0"/>
              </a:rPr>
              <a:t>It is not our intent to </a:t>
            </a:r>
            <a:r>
              <a:rPr lang="en-US" dirty="0" err="1" smtClean="0">
                <a:latin typeface="Times New Roman" charset="0"/>
              </a:rPr>
              <a:t>villify</a:t>
            </a:r>
            <a:r>
              <a:rPr lang="en-US" baseline="0" dirty="0" smtClean="0">
                <a:latin typeface="Times New Roman" charset="0"/>
              </a:rPr>
              <a:t> nor to give a free pass</a:t>
            </a:r>
          </a:p>
          <a:p>
            <a:pPr marL="171450" indent="-171450" eaLnBrk="1" hangingPunct="1">
              <a:spcBef>
                <a:spcPct val="0"/>
              </a:spcBef>
              <a:buFontTx/>
              <a:buChar char="-"/>
            </a:pPr>
            <a:endParaRPr lang="en-US" dirty="0">
              <a:latin typeface="Times New Roman" charset="0"/>
            </a:endParaRPr>
          </a:p>
        </p:txBody>
      </p:sp>
    </p:spTree>
    <p:extLst>
      <p:ext uri="{BB962C8B-B14F-4D97-AF65-F5344CB8AC3E}">
        <p14:creationId xmlns:p14="http://schemas.microsoft.com/office/powerpoint/2010/main" val="3053685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Back to social anxiety- how to teach in a way that doesn’t impede sexuality forever?</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A5D5A63B-567B-4FDD-A1C7-E2B825129985}" type="slidenum">
              <a:rPr lang="en-US" altLang="en-US" sz="1200">
                <a:latin typeface="Calibri" panose="020F0502020204030204" pitchFamily="34" charset="0"/>
              </a:rPr>
              <a:pPr eaLnBrk="1" hangingPunct="1"/>
              <a:t>66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00196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Assume that everything you do online can be seen by everyone you know</a:t>
            </a:r>
          </a:p>
          <a:p>
            <a:r>
              <a:rPr lang="en-US" altLang="en-US" smtClean="0"/>
              <a:t>Talk about presenting this at AASECT</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D455D48C-1D19-4A8F-BCAC-5BD1E6764516}" type="slidenum">
              <a:rPr lang="en-US" altLang="en-US" sz="1200">
                <a:latin typeface="Calibri" panose="020F0502020204030204" pitchFamily="34" charset="0"/>
              </a:rPr>
              <a:pPr eaLnBrk="1" hangingPunct="1"/>
              <a:t>68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41674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Daniel’s beautiful women of wrestling example</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118FD08F-F0E3-4CE0-BEE8-17CE7A80AF87}" type="slidenum">
              <a:rPr lang="en-US" altLang="en-US" sz="1200">
                <a:latin typeface="Calibri" panose="020F0502020204030204" pitchFamily="34" charset="0"/>
              </a:rPr>
              <a:pPr eaLnBrk="1" hangingPunct="1"/>
              <a:t>70</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87583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73</a:t>
            </a:fld>
            <a:endParaRPr lang="en-US"/>
          </a:p>
        </p:txBody>
      </p:sp>
    </p:spTree>
    <p:extLst>
      <p:ext uri="{BB962C8B-B14F-4D97-AF65-F5344CB8AC3E}">
        <p14:creationId xmlns:p14="http://schemas.microsoft.com/office/powerpoint/2010/main" val="359041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going to mention</a:t>
            </a:r>
            <a:r>
              <a:rPr lang="en-US" baseline="0" dirty="0" smtClean="0"/>
              <a:t> briefly aspects of the current DSM dx criteria of autism that are relevant to the rest of our discussion.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9</a:t>
            </a:fld>
            <a:endParaRPr lang="en-US"/>
          </a:p>
        </p:txBody>
      </p:sp>
    </p:spTree>
    <p:extLst>
      <p:ext uri="{BB962C8B-B14F-4D97-AF65-F5344CB8AC3E}">
        <p14:creationId xmlns:p14="http://schemas.microsoft.com/office/powerpoint/2010/main" val="44031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ln/>
        </p:spPr>
      </p:sp>
      <p:sp>
        <p:nvSpPr>
          <p:cNvPr id="163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rPr>
              <a:t>The</a:t>
            </a:r>
            <a:r>
              <a:rPr lang="en-US" baseline="0" dirty="0" smtClean="0">
                <a:latin typeface="Times New Roman" charset="0"/>
              </a:rPr>
              <a:t> </a:t>
            </a:r>
            <a:r>
              <a:rPr lang="en-US" dirty="0" smtClean="0">
                <a:latin typeface="Times New Roman" charset="0"/>
              </a:rPr>
              <a:t>Greek root of the word autism gives</a:t>
            </a:r>
            <a:r>
              <a:rPr lang="en-US" baseline="0" dirty="0" smtClean="0">
                <a:latin typeface="Times New Roman" charset="0"/>
              </a:rPr>
              <a:t> a little more information….</a:t>
            </a:r>
            <a:r>
              <a:rPr lang="en-US" dirty="0" smtClean="0">
                <a:latin typeface="Times New Roman" charset="0"/>
              </a:rPr>
              <a:t> you can see it is</a:t>
            </a:r>
            <a:r>
              <a:rPr lang="en-US" baseline="0" dirty="0" smtClean="0">
                <a:latin typeface="Times New Roman" charset="0"/>
              </a:rPr>
              <a:t> at the root of words other than autism which have something to do with the meaning, including autonomous and automatic, </a:t>
            </a:r>
            <a:endParaRPr lang="en-US" dirty="0">
              <a:latin typeface="Times New Roman" charset="0"/>
            </a:endParaRPr>
          </a:p>
        </p:txBody>
      </p:sp>
      <p:sp>
        <p:nvSpPr>
          <p:cNvPr id="163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A988AF5-9417-6248-8F32-43C7657DEA3C}" type="slidenum">
              <a:rPr lang="en-GB" sz="1200">
                <a:latin typeface="Times New Roman" charset="0"/>
              </a:rPr>
              <a:pPr eaLnBrk="1" hangingPunct="1"/>
              <a:t>10</a:t>
            </a:fld>
            <a:endParaRPr lang="en-GB" sz="1200">
              <a:latin typeface="Times New Roman" charset="0"/>
            </a:endParaRPr>
          </a:p>
        </p:txBody>
      </p:sp>
    </p:spTree>
    <p:extLst>
      <p:ext uri="{BB962C8B-B14F-4D97-AF65-F5344CB8AC3E}">
        <p14:creationId xmlns:p14="http://schemas.microsoft.com/office/powerpoint/2010/main" val="377371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criteria </a:t>
            </a:r>
          </a:p>
          <a:p>
            <a:endParaRPr lang="en-US" dirty="0" smtClean="0"/>
          </a:p>
          <a:p>
            <a:r>
              <a:rPr lang="en-US" dirty="0" smtClean="0"/>
              <a:t>One</a:t>
            </a:r>
            <a:r>
              <a:rPr lang="en-US" baseline="0" dirty="0" smtClean="0"/>
              <a:t> aspect of this can be </a:t>
            </a:r>
            <a:r>
              <a:rPr lang="en-US" dirty="0" smtClean="0"/>
              <a:t>Insistence on sameness, inflexible adherence to routines, or ritualized patterns or verbal nonverbal behavior.</a:t>
            </a:r>
            <a:r>
              <a:rPr lang="en-US" baseline="0" dirty="0" smtClean="0"/>
              <a:t> </a:t>
            </a:r>
          </a:p>
          <a:p>
            <a:r>
              <a:rPr lang="en-US" baseline="0" dirty="0" smtClean="0"/>
              <a:t>Another aspect of this is </a:t>
            </a:r>
            <a:r>
              <a:rPr lang="en-US" dirty="0" smtClean="0"/>
              <a:t>Highly restricted, fixated interests that are abnormal in intensity or focus (</a:t>
            </a:r>
            <a:r>
              <a:rPr lang="en-US" dirty="0" err="1" smtClean="0"/>
              <a:t>e.g</a:t>
            </a:r>
            <a:r>
              <a:rPr lang="en-US" dirty="0" smtClean="0"/>
              <a:t>, strong attachment to or preoccupation with unusual objects, excessively circumscribed or perseverative interest.</a:t>
            </a:r>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11</a:t>
            </a:fld>
            <a:endParaRPr lang="en-GB"/>
          </a:p>
        </p:txBody>
      </p:sp>
    </p:spTree>
    <p:extLst>
      <p:ext uri="{BB962C8B-B14F-4D97-AF65-F5344CB8AC3E}">
        <p14:creationId xmlns:p14="http://schemas.microsoft.com/office/powerpoint/2010/main" val="332396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And another aspect, Hyper- or </a:t>
            </a:r>
            <a:r>
              <a:rPr lang="en-US" dirty="0" err="1" smtClean="0"/>
              <a:t>hyporeactivity</a:t>
            </a:r>
            <a:r>
              <a:rPr lang="en-US" dirty="0" smtClean="0"/>
              <a:t> to sensory input or unusual interests in sensory aspects of the environment </a:t>
            </a:r>
          </a:p>
          <a:p>
            <a:pPr marL="0" indent="0">
              <a:buNone/>
            </a:pPr>
            <a:r>
              <a:rPr lang="en-US" dirty="0" smtClean="0"/>
              <a:t>Each of these aspects can lead to problematic sexual</a:t>
            </a:r>
            <a:r>
              <a:rPr lang="en-US" baseline="0" dirty="0" smtClean="0"/>
              <a:t> behaviors.  I just saw an interesting case presentation  at the American APL meeting that argued that a man with ASDs focus on soiled diapers, something which I have also seen, was largely rooted in sensory aspects. </a:t>
            </a:r>
            <a:endParaRPr lang="en-US" dirty="0"/>
          </a:p>
        </p:txBody>
      </p:sp>
      <p:sp>
        <p:nvSpPr>
          <p:cNvPr id="4" name="Slide Number Placeholder 3"/>
          <p:cNvSpPr>
            <a:spLocks noGrp="1"/>
          </p:cNvSpPr>
          <p:nvPr>
            <p:ph type="sldNum" sz="quarter" idx="10"/>
          </p:nvPr>
        </p:nvSpPr>
        <p:spPr/>
        <p:txBody>
          <a:bodyPr/>
          <a:lstStyle/>
          <a:p>
            <a:pPr>
              <a:defRPr/>
            </a:pPr>
            <a:fld id="{B7E89FBF-4C92-E642-B0FF-AA10515EECAB}" type="slidenum">
              <a:rPr lang="en-GB" smtClean="0"/>
              <a:pPr>
                <a:defRPr/>
              </a:pPr>
              <a:t>12</a:t>
            </a:fld>
            <a:endParaRPr lang="en-GB"/>
          </a:p>
        </p:txBody>
      </p:sp>
    </p:spTree>
    <p:extLst>
      <p:ext uri="{BB962C8B-B14F-4D97-AF65-F5344CB8AC3E}">
        <p14:creationId xmlns:p14="http://schemas.microsoft.com/office/powerpoint/2010/main" val="44824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Calibri" charset="0"/>
              </a:rPr>
              <a:t>I wanted</a:t>
            </a:r>
            <a:r>
              <a:rPr lang="en-US" baseline="0" dirty="0" smtClean="0">
                <a:latin typeface="Calibri" charset="0"/>
              </a:rPr>
              <a:t> to talk about a particular case, the case of Jacob Fisher, because it captures themes I want to focus on through the rest of the talk,</a:t>
            </a:r>
            <a:r>
              <a:rPr lang="en-US" dirty="0" smtClean="0">
                <a:latin typeface="Calibri" charset="0"/>
              </a:rPr>
              <a:t>. Jacob Fisher, is a 20 </a:t>
            </a:r>
            <a:r>
              <a:rPr lang="en-US" dirty="0" err="1" smtClean="0">
                <a:latin typeface="Calibri" charset="0"/>
              </a:rPr>
              <a:t>yr</a:t>
            </a:r>
            <a:r>
              <a:rPr lang="en-US" dirty="0" smtClean="0">
                <a:latin typeface="Calibri" charset="0"/>
              </a:rPr>
              <a:t> old with an ASD, who was accused of entering the unlocked house of a neighbor and stealing some underwear. He was sentenced to serve between 20 and 60 months in prison by Nebraska judge Mary </a:t>
            </a:r>
            <a:r>
              <a:rPr lang="en-US" dirty="0" err="1" smtClean="0">
                <a:latin typeface="Calibri" charset="0"/>
              </a:rPr>
              <a:t>Gilbride</a:t>
            </a:r>
            <a:r>
              <a:rPr lang="en-US" dirty="0" smtClean="0">
                <a:latin typeface="Calibri" charset="0"/>
              </a:rPr>
              <a:t> despite the fact that he had no previous convictions. The prosecutor is quoted as asking for a sentence of this length, because in his words:</a:t>
            </a:r>
            <a:endParaRPr lang="en-US" dirty="0" smtClean="0">
              <a:latin typeface="Times New Roman" charset="0"/>
            </a:endParaRPr>
          </a:p>
          <a:p>
            <a:endParaRPr lang="en-US" dirty="0">
              <a:latin typeface="Times New Roman" charset="0"/>
            </a:endParaRPr>
          </a:p>
        </p:txBody>
      </p:sp>
      <p:sp>
        <p:nvSpPr>
          <p:cNvPr id="140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7BB93A6-F78F-1B47-B75B-98305440A9ED}" type="slidenum">
              <a:rPr lang="en-GB" sz="1200">
                <a:latin typeface="Times New Roman" charset="0"/>
              </a:rPr>
              <a:pPr eaLnBrk="1" hangingPunct="1"/>
              <a:t>13</a:t>
            </a:fld>
            <a:endParaRPr lang="en-GB" sz="1200">
              <a:latin typeface="Times New Roman" charset="0"/>
            </a:endParaRPr>
          </a:p>
        </p:txBody>
      </p:sp>
    </p:spTree>
    <p:extLst>
      <p:ext uri="{BB962C8B-B14F-4D97-AF65-F5344CB8AC3E}">
        <p14:creationId xmlns:p14="http://schemas.microsoft.com/office/powerpoint/2010/main" val="284559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FCC66-A8FC-4E4A-A20F-DBC70AD2B0C6}"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FCC66-A8FC-4E4A-A20F-DBC70AD2B0C6}"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FCC66-A8FC-4E4A-A20F-DBC70AD2B0C6}"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ED1FCC66-A8FC-4E4A-A20F-DBC70AD2B0C6}"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75525A26-FC64-4635-8C48-1D5E9146759D}" type="slidenum">
              <a:rPr lang="en-US" smtClean="0"/>
              <a:pPr/>
              <a:t>‹#›</a:t>
            </a:fld>
            <a:endParaRPr lang="en-US"/>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3429000" y="1219188"/>
            <a:ext cx="5791212"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304800" y="4953000"/>
            <a:ext cx="2507858"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eamtext.net/text.aspx?event=Ar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iverse-city.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mailto:lasperry@hotmail.co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mailto:NCCJDinfo@thearc.org" TargetMode="External"/><Relationship Id="rId4" Type="http://schemas.openxmlformats.org/officeDocument/2006/relationships/hyperlink" Target="http://www.thearc.org/NCCJD/publications/white-paper-sex-offenders-with-intellectual-developmental-disabilit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86800" cy="2438400"/>
          </a:xfrm>
        </p:spPr>
        <p:txBody>
          <a:bodyPr>
            <a:normAutofit fontScale="90000"/>
          </a:bodyPr>
          <a:lstStyle/>
          <a:p>
            <a:pPr algn="l"/>
            <a:r>
              <a:rPr lang="en-US" b="1" dirty="0" smtClean="0"/>
              <a:t>Autism and the Internet: </a:t>
            </a:r>
            <a:r>
              <a:rPr lang="en-US" dirty="0" smtClean="0"/>
              <a:t>an Addendum to Sex </a:t>
            </a:r>
            <a:r>
              <a:rPr lang="en-US" dirty="0"/>
              <a:t>Offenders with Intellectual and Developmental </a:t>
            </a:r>
            <a:r>
              <a:rPr lang="en-US" dirty="0" smtClean="0"/>
              <a:t>Disabilities(I/DD)</a:t>
            </a:r>
            <a:endParaRPr lang="en-US" i="1" dirty="0"/>
          </a:p>
        </p:txBody>
      </p:sp>
      <p:sp>
        <p:nvSpPr>
          <p:cNvPr id="3" name="Subtitle 2"/>
          <p:cNvSpPr>
            <a:spLocks noGrp="1"/>
          </p:cNvSpPr>
          <p:nvPr>
            <p:ph type="subTitle" idx="1"/>
          </p:nvPr>
        </p:nvSpPr>
        <p:spPr>
          <a:xfrm>
            <a:off x="0" y="3352800"/>
            <a:ext cx="9144000" cy="2971800"/>
          </a:xfrm>
        </p:spPr>
        <p:txBody>
          <a:bodyPr>
            <a:normAutofit fontScale="62500" lnSpcReduction="20000"/>
          </a:bodyPr>
          <a:lstStyle/>
          <a:p>
            <a:r>
              <a:rPr lang="en-US" sz="7000" b="1" dirty="0" smtClean="0"/>
              <a:t>The Arc’s National Center on Criminal Justice and Disability™ (NCCJD)</a:t>
            </a:r>
          </a:p>
          <a:p>
            <a:endParaRPr lang="en-US" sz="2800" dirty="0" smtClean="0"/>
          </a:p>
          <a:p>
            <a:endParaRPr lang="en-US" sz="2800" dirty="0"/>
          </a:p>
          <a:p>
            <a:pPr algn="r"/>
            <a:r>
              <a:rPr lang="en-US" sz="2800" b="1" dirty="0"/>
              <a:t>Leigh Ann Davis</a:t>
            </a:r>
            <a:r>
              <a:rPr lang="en-US" sz="2800" dirty="0"/>
              <a:t>, M.S.S.W., M.P.A., Program Manager</a:t>
            </a:r>
          </a:p>
          <a:p>
            <a:pPr algn="r"/>
            <a:r>
              <a:rPr lang="en-US" sz="2800" b="1" dirty="0"/>
              <a:t>Kathryn J. Walker</a:t>
            </a:r>
            <a:r>
              <a:rPr lang="en-US" sz="2800" dirty="0"/>
              <a:t>, J.D., M.P.H., Criminal Justice Fellow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17095" y="80211"/>
            <a:ext cx="8229600" cy="1143000"/>
          </a:xfrm>
        </p:spPr>
        <p:txBody>
          <a:bodyPr/>
          <a:lstStyle/>
          <a:p>
            <a:r>
              <a:rPr lang="el-GR" dirty="0">
                <a:solidFill>
                  <a:srgbClr val="EA7125"/>
                </a:solidFill>
              </a:rPr>
              <a:t>αὐτός</a:t>
            </a:r>
            <a:endParaRPr lang="en-US" dirty="0">
              <a:solidFill>
                <a:srgbClr val="EA7125"/>
              </a:solidFill>
            </a:endParaRPr>
          </a:p>
        </p:txBody>
      </p:sp>
      <p:sp>
        <p:nvSpPr>
          <p:cNvPr id="18434" name="Content Placeholder 2"/>
          <p:cNvSpPr>
            <a:spLocks noGrp="1"/>
          </p:cNvSpPr>
          <p:nvPr>
            <p:ph idx="1"/>
          </p:nvPr>
        </p:nvSpPr>
        <p:spPr>
          <a:xfrm>
            <a:off x="429127" y="1223211"/>
            <a:ext cx="8534400" cy="4525963"/>
          </a:xfrm>
        </p:spPr>
        <p:txBody>
          <a:bodyPr/>
          <a:lstStyle/>
          <a:p>
            <a:pPr marL="0" indent="0">
              <a:buFont typeface="Arial" charset="0"/>
              <a:buNone/>
            </a:pPr>
            <a:r>
              <a:rPr lang="en-US" i="1" dirty="0" smtClean="0"/>
              <a:t>Self</a:t>
            </a:r>
            <a:r>
              <a:rPr lang="en-US" dirty="0" smtClean="0"/>
              <a:t>, to </a:t>
            </a:r>
            <a:r>
              <a:rPr lang="en-US" dirty="0"/>
              <a:t>the exclusion of others</a:t>
            </a:r>
          </a:p>
          <a:p>
            <a:pPr marL="0" indent="0">
              <a:buFont typeface="Arial" charset="0"/>
              <a:buNone/>
            </a:pPr>
            <a:r>
              <a:rPr lang="en-US" dirty="0"/>
              <a:t>	 </a:t>
            </a:r>
            <a:r>
              <a:rPr lang="en-US" dirty="0" smtClean="0"/>
              <a:t>i.e</a:t>
            </a:r>
            <a:r>
              <a:rPr lang="en-US" dirty="0"/>
              <a:t>. </a:t>
            </a:r>
            <a:r>
              <a:rPr lang="en-US" dirty="0" smtClean="0"/>
              <a:t>alone</a:t>
            </a:r>
            <a:r>
              <a:rPr lang="en-US" dirty="0"/>
              <a:t>, by oneself</a:t>
            </a:r>
          </a:p>
          <a:p>
            <a:pPr marL="0" indent="0">
              <a:buFont typeface="Arial" charset="0"/>
              <a:buNone/>
            </a:pPr>
            <a:endParaRPr lang="en-US" dirty="0"/>
          </a:p>
          <a:p>
            <a:pPr marL="0" indent="0">
              <a:buFont typeface="Arial" charset="0"/>
              <a:buNone/>
            </a:pPr>
            <a:r>
              <a:rPr lang="en-US" i="1" dirty="0"/>
              <a:t>Self</a:t>
            </a:r>
            <a:r>
              <a:rPr lang="en-US" dirty="0"/>
              <a:t> not prompted or influenced by another, </a:t>
            </a:r>
          </a:p>
          <a:p>
            <a:pPr marL="0" indent="0">
              <a:buFont typeface="Arial" charset="0"/>
              <a:buNone/>
            </a:pPr>
            <a:r>
              <a:rPr lang="en-US" dirty="0"/>
              <a:t>	</a:t>
            </a:r>
            <a:r>
              <a:rPr lang="en-US" dirty="0" smtClean="0"/>
              <a:t>i.e</a:t>
            </a:r>
            <a:r>
              <a:rPr lang="en-US" dirty="0"/>
              <a:t>. of </a:t>
            </a:r>
            <a:r>
              <a:rPr lang="en-US" dirty="0" smtClean="0"/>
              <a:t>oneself, </a:t>
            </a:r>
            <a:r>
              <a:rPr lang="en-US" dirty="0"/>
              <a:t>of one's own accord</a:t>
            </a:r>
          </a:p>
        </p:txBody>
      </p:sp>
    </p:spTree>
    <p:extLst>
      <p:ext uri="{BB962C8B-B14F-4D97-AF65-F5344CB8AC3E}">
        <p14:creationId xmlns:p14="http://schemas.microsoft.com/office/powerpoint/2010/main" val="3568339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47813" y="274638"/>
            <a:ext cx="7138987" cy="1143000"/>
          </a:xfrm>
        </p:spPr>
        <p:txBody>
          <a:bodyPr/>
          <a:lstStyle/>
          <a:p>
            <a:pPr eaLnBrk="1" hangingPunct="1"/>
            <a:r>
              <a:rPr lang="en-US" dirty="0">
                <a:solidFill>
                  <a:srgbClr val="EA7125"/>
                </a:solidFill>
              </a:rPr>
              <a:t>DSM</a:t>
            </a:r>
            <a:r>
              <a:rPr lang="en-US" dirty="0" smtClean="0">
                <a:solidFill>
                  <a:srgbClr val="EA7125"/>
                </a:solidFill>
              </a:rPr>
              <a:t>-V Diagnostic </a:t>
            </a:r>
            <a:r>
              <a:rPr lang="en-US" dirty="0">
                <a:solidFill>
                  <a:srgbClr val="EA7125"/>
                </a:solidFill>
              </a:rPr>
              <a:t>Criteria</a:t>
            </a:r>
          </a:p>
        </p:txBody>
      </p:sp>
      <p:sp>
        <p:nvSpPr>
          <p:cNvPr id="2" name="Rectangle 1"/>
          <p:cNvSpPr/>
          <p:nvPr/>
        </p:nvSpPr>
        <p:spPr>
          <a:xfrm>
            <a:off x="457200" y="1417638"/>
            <a:ext cx="8229600" cy="1077218"/>
          </a:xfrm>
          <a:prstGeom prst="rect">
            <a:avLst/>
          </a:prstGeom>
        </p:spPr>
        <p:txBody>
          <a:bodyPr wrap="square">
            <a:spAutoFit/>
          </a:bodyPr>
          <a:lstStyle/>
          <a:p>
            <a:pPr marL="457200" indent="-457200">
              <a:buAutoNum type="alphaUcPeriod" startAt="2"/>
            </a:pPr>
            <a:r>
              <a:rPr lang="en-US" sz="3200" dirty="0" smtClean="0">
                <a:latin typeface="Trebuchet MS" panose="020B0603020202020204" pitchFamily="34" charset="0"/>
              </a:rPr>
              <a:t>Restricted</a:t>
            </a:r>
            <a:r>
              <a:rPr lang="en-US" sz="3200" dirty="0">
                <a:latin typeface="Trebuchet MS" panose="020B0603020202020204" pitchFamily="34" charset="0"/>
              </a:rPr>
              <a:t>, repetitive patterns of behavior, interests, or </a:t>
            </a:r>
            <a:r>
              <a:rPr lang="en-US" sz="3200" dirty="0" smtClean="0">
                <a:latin typeface="Trebuchet MS" panose="020B0603020202020204" pitchFamily="34" charset="0"/>
              </a:rPr>
              <a:t>activities.</a:t>
            </a:r>
            <a:endParaRPr lang="en-US" sz="3200" dirty="0">
              <a:latin typeface="Trebuchet MS" panose="020B0603020202020204" pitchFamily="34" charset="0"/>
            </a:endParaRPr>
          </a:p>
        </p:txBody>
      </p:sp>
    </p:spTree>
    <p:extLst>
      <p:ext uri="{BB962C8B-B14F-4D97-AF65-F5344CB8AC3E}">
        <p14:creationId xmlns:p14="http://schemas.microsoft.com/office/powerpoint/2010/main" val="1776166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7813" y="274638"/>
            <a:ext cx="713898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r>
              <a:rPr lang="en-US" smtClean="0">
                <a:solidFill>
                  <a:srgbClr val="EA7125"/>
                </a:solidFill>
              </a:rPr>
              <a:t>DSM-V Diagnostic Criteria</a:t>
            </a:r>
            <a:endParaRPr lang="en-US" dirty="0">
              <a:solidFill>
                <a:srgbClr val="EA7125"/>
              </a:solidFill>
            </a:endParaRPr>
          </a:p>
        </p:txBody>
      </p:sp>
      <p:sp>
        <p:nvSpPr>
          <p:cNvPr id="7" name="Rectangle 6"/>
          <p:cNvSpPr/>
          <p:nvPr/>
        </p:nvSpPr>
        <p:spPr>
          <a:xfrm>
            <a:off x="457200" y="1417638"/>
            <a:ext cx="8229600" cy="1077218"/>
          </a:xfrm>
          <a:prstGeom prst="rect">
            <a:avLst/>
          </a:prstGeom>
        </p:spPr>
        <p:txBody>
          <a:bodyPr wrap="square">
            <a:spAutoFit/>
          </a:bodyPr>
          <a:lstStyle/>
          <a:p>
            <a:pPr marL="457200" indent="-457200">
              <a:buAutoNum type="alphaUcPeriod" startAt="2"/>
            </a:pPr>
            <a:r>
              <a:rPr lang="en-US" sz="3200" dirty="0" smtClean="0">
                <a:latin typeface="Trebuchet MS" panose="020B0603020202020204" pitchFamily="34" charset="0"/>
              </a:rPr>
              <a:t>Restricted</a:t>
            </a:r>
            <a:r>
              <a:rPr lang="en-US" sz="3200" dirty="0">
                <a:latin typeface="Trebuchet MS" panose="020B0603020202020204" pitchFamily="34" charset="0"/>
              </a:rPr>
              <a:t>, repetitive patterns of behavior, interests, or </a:t>
            </a:r>
            <a:r>
              <a:rPr lang="en-US" sz="3200" dirty="0" smtClean="0">
                <a:latin typeface="Trebuchet MS" panose="020B0603020202020204" pitchFamily="34" charset="0"/>
              </a:rPr>
              <a:t>activities.</a:t>
            </a:r>
            <a:endParaRPr lang="en-US" sz="3200" dirty="0">
              <a:latin typeface="Trebuchet MS" panose="020B0603020202020204" pitchFamily="34" charset="0"/>
            </a:endParaRPr>
          </a:p>
        </p:txBody>
      </p:sp>
    </p:spTree>
    <p:extLst>
      <p:ext uri="{BB962C8B-B14F-4D97-AF65-F5344CB8AC3E}">
        <p14:creationId xmlns:p14="http://schemas.microsoft.com/office/powerpoint/2010/main" val="254415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obFis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196752"/>
            <a:ext cx="2980660" cy="3974213"/>
          </a:xfrm>
          <a:prstGeom prst="rect">
            <a:avLst/>
          </a:prstGeom>
        </p:spPr>
      </p:pic>
    </p:spTree>
    <p:extLst>
      <p:ext uri="{BB962C8B-B14F-4D97-AF65-F5344CB8AC3E}">
        <p14:creationId xmlns:p14="http://schemas.microsoft.com/office/powerpoint/2010/main" val="2636895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04800" y="274638"/>
            <a:ext cx="8534400" cy="1143000"/>
          </a:xfrm>
        </p:spPr>
        <p:txBody>
          <a:bodyPr/>
          <a:lstStyle/>
          <a:p>
            <a:pPr eaLnBrk="1" hangingPunct="1"/>
            <a:r>
              <a:rPr lang="en-US" dirty="0">
                <a:solidFill>
                  <a:srgbClr val="EA7125"/>
                </a:solidFill>
              </a:rPr>
              <a:t>Nebraska v Fisher</a:t>
            </a:r>
          </a:p>
        </p:txBody>
      </p:sp>
      <p:sp>
        <p:nvSpPr>
          <p:cNvPr id="44034" name="Content Placeholder 2"/>
          <p:cNvSpPr>
            <a:spLocks noGrp="1"/>
          </p:cNvSpPr>
          <p:nvPr>
            <p:ph idx="1"/>
          </p:nvPr>
        </p:nvSpPr>
        <p:spPr>
          <a:xfrm>
            <a:off x="304800" y="1417639"/>
            <a:ext cx="8686800" cy="3459162"/>
          </a:xfrm>
        </p:spPr>
        <p:txBody>
          <a:bodyPr>
            <a:noAutofit/>
          </a:bodyPr>
          <a:lstStyle/>
          <a:p>
            <a:pPr marL="0" indent="0" eaLnBrk="1" hangingPunct="1">
              <a:buFont typeface="Arial" charset="0"/>
              <a:buNone/>
            </a:pPr>
            <a:r>
              <a:rPr lang="en-US" sz="2800" dirty="0"/>
              <a:t>The pre-sentence investigation revealed that the defendant has a lot of issues which, if they go untreated, could put the public at risk. We asked for jail time in hopes that the defendant can get treatment while incarcerated.</a:t>
            </a:r>
          </a:p>
          <a:p>
            <a:pPr marL="0" indent="0" eaLnBrk="1" hangingPunct="1">
              <a:buFont typeface="Arial" charset="0"/>
              <a:buNone/>
            </a:pPr>
            <a:r>
              <a:rPr lang="en-US" sz="2800" dirty="0"/>
              <a:t>						</a:t>
            </a:r>
          </a:p>
          <a:p>
            <a:pPr marL="0" indent="0" eaLnBrk="1" hangingPunct="1">
              <a:buFont typeface="Arial" charset="0"/>
              <a:buNone/>
            </a:pPr>
            <a:r>
              <a:rPr lang="en-US" sz="2800" dirty="0"/>
              <a:t>				</a:t>
            </a:r>
            <a:r>
              <a:rPr lang="en-US" sz="2800" dirty="0" smtClean="0"/>
              <a:t>Scott </a:t>
            </a:r>
            <a:r>
              <a:rPr lang="en-US" sz="2800" dirty="0" err="1"/>
              <a:t>Tinglehoff</a:t>
            </a:r>
            <a:r>
              <a:rPr lang="en-US" sz="2800" dirty="0"/>
              <a:t>, </a:t>
            </a:r>
            <a:r>
              <a:rPr lang="en-US" sz="2800" dirty="0" smtClean="0"/>
              <a:t>Prosecution</a:t>
            </a:r>
            <a:r>
              <a:rPr lang="en-US" sz="2800" dirty="0"/>
              <a:t>						</a:t>
            </a:r>
          </a:p>
        </p:txBody>
      </p:sp>
    </p:spTree>
    <p:extLst>
      <p:ext uri="{BB962C8B-B14F-4D97-AF65-F5344CB8AC3E}">
        <p14:creationId xmlns:p14="http://schemas.microsoft.com/office/powerpoint/2010/main" val="3515991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04800" y="274638"/>
            <a:ext cx="8382000" cy="1143000"/>
          </a:xfrm>
        </p:spPr>
        <p:txBody>
          <a:bodyPr/>
          <a:lstStyle/>
          <a:p>
            <a:pPr eaLnBrk="1" hangingPunct="1"/>
            <a:r>
              <a:rPr lang="en-US" dirty="0">
                <a:solidFill>
                  <a:srgbClr val="EA7125"/>
                </a:solidFill>
              </a:rPr>
              <a:t>Nebraska v Fisher</a:t>
            </a:r>
          </a:p>
        </p:txBody>
      </p:sp>
      <p:sp>
        <p:nvSpPr>
          <p:cNvPr id="46082" name="Content Placeholder 2"/>
          <p:cNvSpPr>
            <a:spLocks noGrp="1"/>
          </p:cNvSpPr>
          <p:nvPr>
            <p:ph idx="1"/>
          </p:nvPr>
        </p:nvSpPr>
        <p:spPr>
          <a:xfrm>
            <a:off x="304800" y="1600201"/>
            <a:ext cx="8382000" cy="3200400"/>
          </a:xfrm>
        </p:spPr>
        <p:txBody>
          <a:bodyPr>
            <a:normAutofit/>
          </a:bodyPr>
          <a:lstStyle/>
          <a:p>
            <a:pPr marL="0" indent="0" eaLnBrk="1" hangingPunct="1">
              <a:buFont typeface="Arial" charset="0"/>
              <a:buNone/>
            </a:pPr>
            <a:r>
              <a:rPr lang="en-US" sz="2400" dirty="0"/>
              <a:t>Because of his autism, there are psychological issues that come into play, and I would question whether prison would afford Jacob opportunities for treatment or rehabilitation. I think, however, it is extremely likely that he will be victimized in prison.</a:t>
            </a:r>
          </a:p>
          <a:p>
            <a:pPr marL="0" indent="0" eaLnBrk="1" hangingPunct="1">
              <a:buFont typeface="Arial" charset="0"/>
              <a:buNone/>
            </a:pPr>
            <a:endParaRPr lang="en-US" sz="2400" dirty="0"/>
          </a:p>
          <a:p>
            <a:pPr marL="0" indent="0" eaLnBrk="1" hangingPunct="1">
              <a:buFont typeface="Arial" charset="0"/>
              <a:buNone/>
            </a:pPr>
            <a:r>
              <a:rPr lang="en-US" sz="2400" dirty="0"/>
              <a:t>					</a:t>
            </a:r>
            <a:r>
              <a:rPr lang="en-US" sz="2400" dirty="0" smtClean="0"/>
              <a:t>Thomas </a:t>
            </a:r>
            <a:r>
              <a:rPr lang="en-US" sz="2400" dirty="0"/>
              <a:t>Klein, </a:t>
            </a:r>
            <a:r>
              <a:rPr lang="en-US" sz="2400" dirty="0" smtClean="0"/>
              <a:t>Defense</a:t>
            </a:r>
          </a:p>
        </p:txBody>
      </p:sp>
    </p:spTree>
    <p:extLst>
      <p:ext uri="{BB962C8B-B14F-4D97-AF65-F5344CB8AC3E}">
        <p14:creationId xmlns:p14="http://schemas.microsoft.com/office/powerpoint/2010/main" val="2965925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81000" y="274638"/>
            <a:ext cx="8305800" cy="1143000"/>
          </a:xfrm>
        </p:spPr>
        <p:txBody>
          <a:bodyPr/>
          <a:lstStyle/>
          <a:p>
            <a:pPr eaLnBrk="1" hangingPunct="1"/>
            <a:r>
              <a:rPr lang="en-US" dirty="0">
                <a:solidFill>
                  <a:srgbClr val="EA7125"/>
                </a:solidFill>
              </a:rPr>
              <a:t>Nebraska v Fisher</a:t>
            </a:r>
          </a:p>
        </p:txBody>
      </p:sp>
      <p:sp>
        <p:nvSpPr>
          <p:cNvPr id="48130" name="Content Placeholder 2"/>
          <p:cNvSpPr>
            <a:spLocks noGrp="1"/>
          </p:cNvSpPr>
          <p:nvPr>
            <p:ph idx="1"/>
          </p:nvPr>
        </p:nvSpPr>
        <p:spPr>
          <a:xfrm>
            <a:off x="381000" y="1600200"/>
            <a:ext cx="8305800" cy="3276600"/>
          </a:xfrm>
        </p:spPr>
        <p:txBody>
          <a:bodyPr>
            <a:normAutofit/>
          </a:bodyPr>
          <a:lstStyle/>
          <a:p>
            <a:pPr marL="0" indent="0" eaLnBrk="1" hangingPunct="1">
              <a:buFont typeface="Arial" charset="0"/>
              <a:buNone/>
            </a:pPr>
            <a:r>
              <a:rPr lang="en-US" sz="2400" dirty="0"/>
              <a:t>He just walked in because the door was unlocked. Nothing of value was taken, and he didn't do any damage… He has no way of keeping himself safe in prison. When I talked with him on the video phone after court, he was scared. He was just so scared.</a:t>
            </a:r>
          </a:p>
          <a:p>
            <a:pPr marL="0" indent="0" eaLnBrk="1" hangingPunct="1">
              <a:buFont typeface="Arial" charset="0"/>
              <a:buNone/>
            </a:pPr>
            <a:r>
              <a:rPr lang="en-US" sz="2400" dirty="0"/>
              <a:t>								</a:t>
            </a:r>
          </a:p>
          <a:p>
            <a:pPr marL="0" indent="0" eaLnBrk="1" hangingPunct="1">
              <a:buFont typeface="Arial" charset="0"/>
              <a:buNone/>
            </a:pPr>
            <a:r>
              <a:rPr lang="en-US" sz="2400" dirty="0"/>
              <a:t>								</a:t>
            </a:r>
            <a:r>
              <a:rPr lang="en-US" sz="2400" dirty="0" smtClean="0"/>
              <a:t>					Barbara </a:t>
            </a:r>
            <a:r>
              <a:rPr lang="en-US" sz="2400" dirty="0"/>
              <a:t>Fisher, </a:t>
            </a:r>
            <a:r>
              <a:rPr lang="en-US" sz="2400" dirty="0" smtClean="0"/>
              <a:t>Mom</a:t>
            </a:r>
            <a:endParaRPr lang="en-US" sz="2400" dirty="0"/>
          </a:p>
        </p:txBody>
      </p:sp>
    </p:spTree>
    <p:extLst>
      <p:ext uri="{BB962C8B-B14F-4D97-AF65-F5344CB8AC3E}">
        <p14:creationId xmlns:p14="http://schemas.microsoft.com/office/powerpoint/2010/main" val="1725193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81000" y="274638"/>
            <a:ext cx="8305800" cy="1143000"/>
          </a:xfrm>
        </p:spPr>
        <p:txBody>
          <a:bodyPr/>
          <a:lstStyle/>
          <a:p>
            <a:pPr eaLnBrk="1" hangingPunct="1"/>
            <a:r>
              <a:rPr lang="en-US" dirty="0">
                <a:solidFill>
                  <a:srgbClr val="EA7125"/>
                </a:solidFill>
              </a:rPr>
              <a:t>Nebraska v Fisher</a:t>
            </a:r>
          </a:p>
        </p:txBody>
      </p:sp>
      <p:sp>
        <p:nvSpPr>
          <p:cNvPr id="50178" name="Content Placeholder 1"/>
          <p:cNvSpPr>
            <a:spLocks noGrp="1"/>
          </p:cNvSpPr>
          <p:nvPr>
            <p:ph idx="1"/>
          </p:nvPr>
        </p:nvSpPr>
        <p:spPr>
          <a:xfrm>
            <a:off x="381000" y="1600201"/>
            <a:ext cx="8305800" cy="3657600"/>
          </a:xfrm>
        </p:spPr>
        <p:txBody>
          <a:bodyPr>
            <a:normAutofit/>
          </a:bodyPr>
          <a:lstStyle/>
          <a:p>
            <a:pPr marL="0" indent="0" eaLnBrk="1" hangingPunct="1">
              <a:buFont typeface="Arial" charset="0"/>
              <a:buNone/>
            </a:pPr>
            <a:r>
              <a:rPr lang="en-US" dirty="0"/>
              <a:t>On February 3</a:t>
            </a:r>
            <a:r>
              <a:rPr lang="en-US" baseline="30000" dirty="0"/>
              <a:t>rd</a:t>
            </a:r>
            <a:r>
              <a:rPr lang="en-US" dirty="0"/>
              <a:t> 2012 Jacob Fisher suffered a broken cheekbone and a fractured eye socket from an assault by other inmates. </a:t>
            </a:r>
          </a:p>
        </p:txBody>
      </p:sp>
    </p:spTree>
    <p:extLst>
      <p:ext uri="{BB962C8B-B14F-4D97-AF65-F5344CB8AC3E}">
        <p14:creationId xmlns:p14="http://schemas.microsoft.com/office/powerpoint/2010/main" val="2268733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7609521"/>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4"/>
          <p:cNvSpPr/>
          <p:nvPr/>
        </p:nvSpPr>
        <p:spPr>
          <a:xfrm rot="4624798">
            <a:off x="1790826" y="2331124"/>
            <a:ext cx="3907079" cy="2724700"/>
          </a:xfrm>
          <a:prstGeom prst="swooshArrow">
            <a:avLst>
              <a:gd name="adj1" fmla="val 16310"/>
              <a:gd name="adj2" fmla="val 31370"/>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sp>
      <p:sp>
        <p:nvSpPr>
          <p:cNvPr id="6" name="TextBox 5"/>
          <p:cNvSpPr txBox="1"/>
          <p:nvPr/>
        </p:nvSpPr>
        <p:spPr>
          <a:xfrm>
            <a:off x="1259632" y="1700808"/>
            <a:ext cx="827471" cy="523220"/>
          </a:xfrm>
          <a:prstGeom prst="rect">
            <a:avLst/>
          </a:prstGeom>
          <a:noFill/>
        </p:spPr>
        <p:txBody>
          <a:bodyPr wrap="none" rtlCol="0">
            <a:spAutoFit/>
          </a:bodyPr>
          <a:lstStyle/>
          <a:p>
            <a:r>
              <a:rPr lang="en-US" sz="2800" b="1" dirty="0" smtClean="0">
                <a:latin typeface="Trebuchet MS" panose="020B0603020202020204" pitchFamily="34" charset="0"/>
              </a:rPr>
              <a:t>ASD</a:t>
            </a:r>
            <a:endParaRPr lang="en-US" sz="2800" b="1" dirty="0">
              <a:latin typeface="Trebuchet MS" panose="020B0603020202020204" pitchFamily="34" charset="0"/>
            </a:endParaRPr>
          </a:p>
        </p:txBody>
      </p:sp>
      <p:sp>
        <p:nvSpPr>
          <p:cNvPr id="8" name="TextBox 7"/>
          <p:cNvSpPr txBox="1"/>
          <p:nvPr/>
        </p:nvSpPr>
        <p:spPr>
          <a:xfrm>
            <a:off x="6228184" y="2132856"/>
            <a:ext cx="1252202" cy="523220"/>
          </a:xfrm>
          <a:prstGeom prst="rect">
            <a:avLst/>
          </a:prstGeom>
          <a:noFill/>
        </p:spPr>
        <p:txBody>
          <a:bodyPr wrap="none" rtlCol="0">
            <a:spAutoFit/>
          </a:bodyPr>
          <a:lstStyle/>
          <a:p>
            <a:r>
              <a:rPr lang="en-US" sz="2800" b="1" dirty="0" smtClean="0">
                <a:latin typeface="Trebuchet MS" panose="020B0603020202020204" pitchFamily="34" charset="0"/>
              </a:rPr>
              <a:t>Victim</a:t>
            </a:r>
            <a:endParaRPr lang="en-US" sz="2800" b="1" dirty="0">
              <a:latin typeface="Trebuchet MS" panose="020B0603020202020204" pitchFamily="34" charset="0"/>
            </a:endParaRPr>
          </a:p>
        </p:txBody>
      </p:sp>
      <p:sp>
        <p:nvSpPr>
          <p:cNvPr id="9" name="TextBox 8"/>
          <p:cNvSpPr txBox="1"/>
          <p:nvPr/>
        </p:nvSpPr>
        <p:spPr>
          <a:xfrm>
            <a:off x="3744365" y="4724400"/>
            <a:ext cx="2129878" cy="523220"/>
          </a:xfrm>
          <a:prstGeom prst="rect">
            <a:avLst/>
          </a:prstGeom>
          <a:noFill/>
        </p:spPr>
        <p:txBody>
          <a:bodyPr wrap="none" rtlCol="0">
            <a:spAutoFit/>
          </a:bodyPr>
          <a:lstStyle/>
          <a:p>
            <a:r>
              <a:rPr lang="en-US" sz="2800" b="1" dirty="0" smtClean="0">
                <a:latin typeface="Trebuchet MS" panose="020B0603020202020204" pitchFamily="34" charset="0"/>
              </a:rPr>
              <a:t>Perpetrator</a:t>
            </a:r>
            <a:endParaRPr lang="en-US" sz="2800" b="1" dirty="0">
              <a:latin typeface="Trebuchet MS" panose="020B0603020202020204" pitchFamily="34" charset="0"/>
            </a:endParaRPr>
          </a:p>
        </p:txBody>
      </p:sp>
    </p:spTree>
    <p:extLst>
      <p:ext uri="{BB962C8B-B14F-4D97-AF65-F5344CB8AC3E}">
        <p14:creationId xmlns:p14="http://schemas.microsoft.com/office/powerpoint/2010/main" val="101829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8781645"/>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4"/>
          <p:cNvSpPr/>
          <p:nvPr/>
        </p:nvSpPr>
        <p:spPr>
          <a:xfrm rot="4624798">
            <a:off x="1790826" y="2331124"/>
            <a:ext cx="3907079" cy="2724700"/>
          </a:xfrm>
          <a:prstGeom prst="swooshArrow">
            <a:avLst>
              <a:gd name="adj1" fmla="val 16310"/>
              <a:gd name="adj2" fmla="val 31370"/>
            </a:avLst>
          </a:prstGeom>
          <a:solidFill>
            <a:srgbClr val="EA7125"/>
          </a:solidFill>
          <a:ln>
            <a:solidFill>
              <a:srgbClr val="EA7125"/>
            </a:solidFill>
          </a:ln>
        </p:spPr>
        <p:style>
          <a:lnRef idx="2">
            <a:schemeClr val="accent6">
              <a:shade val="50000"/>
            </a:schemeClr>
          </a:lnRef>
          <a:fillRef idx="1">
            <a:schemeClr val="accent6"/>
          </a:fillRef>
          <a:effectRef idx="0">
            <a:schemeClr val="accent6"/>
          </a:effectRef>
          <a:fontRef idx="minor">
            <a:schemeClr val="lt1"/>
          </a:fontRef>
        </p:style>
      </p:sp>
      <p:sp>
        <p:nvSpPr>
          <p:cNvPr id="6" name="TextBox 5"/>
          <p:cNvSpPr txBox="1"/>
          <p:nvPr/>
        </p:nvSpPr>
        <p:spPr>
          <a:xfrm>
            <a:off x="133537" y="1752600"/>
            <a:ext cx="1850186" cy="461665"/>
          </a:xfrm>
          <a:prstGeom prst="rect">
            <a:avLst/>
          </a:prstGeom>
          <a:noFill/>
        </p:spPr>
        <p:txBody>
          <a:bodyPr wrap="none" rtlCol="0">
            <a:spAutoFit/>
          </a:bodyPr>
          <a:lstStyle/>
          <a:p>
            <a:r>
              <a:rPr lang="en-US" sz="2400" b="1" dirty="0" smtClean="0">
                <a:latin typeface="Trebuchet MS" panose="020B0603020202020204" pitchFamily="34" charset="0"/>
              </a:rPr>
              <a:t>Perpetrator</a:t>
            </a:r>
            <a:endParaRPr lang="en-US" sz="2400" b="1" dirty="0">
              <a:latin typeface="Trebuchet MS" panose="020B0603020202020204" pitchFamily="34" charset="0"/>
            </a:endParaRPr>
          </a:p>
        </p:txBody>
      </p:sp>
      <p:sp>
        <p:nvSpPr>
          <p:cNvPr id="9" name="TextBox 8"/>
          <p:cNvSpPr txBox="1"/>
          <p:nvPr/>
        </p:nvSpPr>
        <p:spPr>
          <a:xfrm>
            <a:off x="4190959" y="4724400"/>
            <a:ext cx="1479892" cy="461665"/>
          </a:xfrm>
          <a:prstGeom prst="rect">
            <a:avLst/>
          </a:prstGeom>
          <a:noFill/>
        </p:spPr>
        <p:txBody>
          <a:bodyPr wrap="none" rtlCol="0">
            <a:spAutoFit/>
          </a:bodyPr>
          <a:lstStyle/>
          <a:p>
            <a:r>
              <a:rPr lang="en-US" sz="2400" b="1" dirty="0" smtClean="0">
                <a:latin typeface="Trebuchet MS" panose="020B0603020202020204" pitchFamily="34" charset="0"/>
              </a:rPr>
              <a:t>Criminal </a:t>
            </a:r>
            <a:endParaRPr lang="en-US" sz="2400" b="1" dirty="0">
              <a:latin typeface="Trebuchet MS" panose="020B0603020202020204" pitchFamily="34" charset="0"/>
            </a:endParaRPr>
          </a:p>
        </p:txBody>
      </p:sp>
      <p:sp>
        <p:nvSpPr>
          <p:cNvPr id="7" name="TextBox 6"/>
          <p:cNvSpPr txBox="1"/>
          <p:nvPr/>
        </p:nvSpPr>
        <p:spPr>
          <a:xfrm>
            <a:off x="5925328" y="2214265"/>
            <a:ext cx="1842171" cy="461665"/>
          </a:xfrm>
          <a:prstGeom prst="rect">
            <a:avLst/>
          </a:prstGeom>
          <a:noFill/>
        </p:spPr>
        <p:txBody>
          <a:bodyPr wrap="none" rtlCol="0">
            <a:spAutoFit/>
          </a:bodyPr>
          <a:lstStyle/>
          <a:p>
            <a:r>
              <a:rPr lang="en-US" sz="2400" b="1" dirty="0" smtClean="0">
                <a:latin typeface="Trebuchet MS" panose="020B0603020202020204" pitchFamily="34" charset="0"/>
              </a:rPr>
              <a:t>Counterfeit</a:t>
            </a:r>
            <a:endParaRPr lang="en-US" sz="2400" b="1" dirty="0">
              <a:latin typeface="Trebuchet MS" panose="020B0603020202020204" pitchFamily="34" charset="0"/>
            </a:endParaRPr>
          </a:p>
        </p:txBody>
      </p:sp>
    </p:spTree>
    <p:extLst>
      <p:ext uri="{BB962C8B-B14F-4D97-AF65-F5344CB8AC3E}">
        <p14:creationId xmlns:p14="http://schemas.microsoft.com/office/powerpoint/2010/main" val="3283744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Trebuchet MS" panose="020B0603020202020204" pitchFamily="34" charset="0"/>
              </a:rPr>
              <a:t>Welcome</a:t>
            </a:r>
            <a:r>
              <a:rPr lang="en-US" b="1" dirty="0" smtClean="0"/>
              <a:t>!</a:t>
            </a:r>
            <a:endParaRPr lang="en-US" b="1" dirty="0"/>
          </a:p>
        </p:txBody>
      </p:sp>
      <p:sp>
        <p:nvSpPr>
          <p:cNvPr id="7" name="Content Placeholder 2"/>
          <p:cNvSpPr>
            <a:spLocks noGrp="1"/>
          </p:cNvSpPr>
          <p:nvPr>
            <p:ph idx="1"/>
          </p:nvPr>
        </p:nvSpPr>
        <p:spPr>
          <a:xfrm>
            <a:off x="76200" y="914400"/>
            <a:ext cx="9067800" cy="4495800"/>
          </a:xfrm>
        </p:spPr>
        <p:txBody>
          <a:bodyPr>
            <a:normAutofit fontScale="92500" lnSpcReduction="20000"/>
          </a:bodyPr>
          <a:lstStyle/>
          <a:p>
            <a:pPr lvl="0"/>
            <a:r>
              <a:rPr lang="en-US" dirty="0" smtClean="0">
                <a:latin typeface="Trebuchet MS" panose="020B0603020202020204" pitchFamily="34" charset="0"/>
              </a:rPr>
              <a:t>First time using webex?</a:t>
            </a:r>
          </a:p>
          <a:p>
            <a:pPr lvl="1"/>
            <a:r>
              <a:rPr lang="en-US" dirty="0" smtClean="0">
                <a:latin typeface="Trebuchet MS" panose="020B0603020202020204" pitchFamily="34" charset="0"/>
              </a:rPr>
              <a:t>You can communicate using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Chat Box </a:t>
            </a:r>
            <a:r>
              <a:rPr lang="en-US" dirty="0" smtClean="0">
                <a:latin typeface="Trebuchet MS" panose="020B0603020202020204" pitchFamily="34" charset="0"/>
              </a:rPr>
              <a:t>and seek technical assistance if needed.</a:t>
            </a:r>
          </a:p>
          <a:p>
            <a:pPr lvl="1"/>
            <a:r>
              <a:rPr lang="en-US" dirty="0" smtClean="0">
                <a:latin typeface="Trebuchet MS" panose="020B0603020202020204" pitchFamily="34" charset="0"/>
              </a:rPr>
              <a:t>You can type questions about the material presented in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Q&amp;A</a:t>
            </a:r>
            <a:r>
              <a:rPr lang="en-US" dirty="0" smtClean="0">
                <a:solidFill>
                  <a:srgbClr val="EA7125"/>
                </a:solidFill>
                <a:latin typeface="Trebuchet MS" panose="020B0603020202020204" pitchFamily="34" charset="0"/>
              </a:rPr>
              <a:t> </a:t>
            </a:r>
            <a:r>
              <a:rPr lang="en-US" dirty="0" smtClean="0">
                <a:latin typeface="Trebuchet MS" panose="020B0603020202020204" pitchFamily="34" charset="0"/>
              </a:rPr>
              <a:t>section.</a:t>
            </a:r>
          </a:p>
          <a:p>
            <a:pPr lvl="1"/>
            <a:r>
              <a:rPr lang="en-US" dirty="0" smtClean="0"/>
              <a:t>Use this link for live captioning: </a:t>
            </a:r>
            <a:r>
              <a:rPr lang="en-US" u="sng" dirty="0">
                <a:hlinkClick r:id="rId3"/>
              </a:rPr>
              <a:t>http://streamtext.net/text.aspx?event=Arc</a:t>
            </a:r>
            <a:endParaRPr lang="en-US" dirty="0" smtClean="0">
              <a:latin typeface="Trebuchet MS" panose="020B0603020202020204" pitchFamily="34" charset="0"/>
            </a:endParaRPr>
          </a:p>
          <a:p>
            <a:r>
              <a:rPr lang="en-US" dirty="0" smtClean="0">
                <a:latin typeface="Trebuchet MS" panose="020B0603020202020204" pitchFamily="34" charset="0"/>
              </a:rPr>
              <a:t>Today’s webinar will be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recorded and archived </a:t>
            </a:r>
            <a:r>
              <a:rPr lang="en-US" dirty="0" smtClean="0">
                <a:latin typeface="Trebuchet MS" panose="020B0603020202020204" pitchFamily="34" charset="0"/>
              </a:rPr>
              <a:t>on the NCCJD website. Please keep this in mind when sharing information and experiences during the webinar.</a:t>
            </a:r>
          </a:p>
          <a:p>
            <a:pPr lvl="1"/>
            <a:endParaRPr lang="en-US" dirty="0" smtClean="0">
              <a:latin typeface="Trebuchet MS" panose="020B0603020202020204" pitchFamily="34" charset="0"/>
            </a:endParaRPr>
          </a:p>
          <a:p>
            <a:pPr lvl="1">
              <a:buNone/>
            </a:pPr>
            <a:endParaRPr lang="en-US" dirty="0" smtClean="0">
              <a:latin typeface="Trebuchet MS" panose="020B0603020202020204" pitchFamily="34" charset="0"/>
            </a:endParaRPr>
          </a:p>
        </p:txBody>
      </p:sp>
    </p:spTree>
    <p:extLst>
      <p:ext uri="{BB962C8B-B14F-4D97-AF65-F5344CB8AC3E}">
        <p14:creationId xmlns:p14="http://schemas.microsoft.com/office/powerpoint/2010/main" val="122000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029201"/>
          </a:xfrm>
        </p:spPr>
        <p:txBody>
          <a:bodyPr>
            <a:normAutofit fontScale="92500" lnSpcReduction="10000"/>
          </a:bodyPr>
          <a:lstStyle/>
          <a:p>
            <a:pPr marL="0" indent="0" algn="ctr">
              <a:buNone/>
            </a:pPr>
            <a:r>
              <a:rPr lang="en-US" dirty="0" smtClean="0">
                <a:latin typeface="Wingdings"/>
                <a:ea typeface="Wingdings"/>
                <a:cs typeface="Wingdings"/>
                <a:sym typeface="Wingdings"/>
              </a:rPr>
              <a:t></a:t>
            </a:r>
            <a:r>
              <a:rPr lang="en-US" b="1" dirty="0" smtClean="0">
                <a:solidFill>
                  <a:srgbClr val="44697D"/>
                </a:solidFill>
              </a:rPr>
              <a:t>Theory of Mind</a:t>
            </a:r>
          </a:p>
          <a:p>
            <a:pPr marL="0" indent="0" algn="ctr">
              <a:buNone/>
            </a:pPr>
            <a:endParaRPr lang="en-US" dirty="0" smtClean="0">
              <a:solidFill>
                <a:srgbClr val="0000FF"/>
              </a:solidFill>
            </a:endParaRPr>
          </a:p>
          <a:p>
            <a:pPr marL="0" indent="0" algn="ctr">
              <a:buNone/>
            </a:pPr>
            <a:endParaRPr lang="en-US" dirty="0" smtClean="0">
              <a:solidFill>
                <a:srgbClr val="0000FF"/>
              </a:solidFill>
            </a:endParaRPr>
          </a:p>
          <a:p>
            <a:pPr marL="0" indent="0" algn="ctr">
              <a:buNone/>
            </a:pPr>
            <a:r>
              <a:rPr lang="en-US" dirty="0">
                <a:latin typeface="Wingdings"/>
                <a:ea typeface="Wingdings"/>
                <a:cs typeface="Wingdings"/>
                <a:sym typeface="Wingdings"/>
              </a:rPr>
              <a:t></a:t>
            </a:r>
            <a:r>
              <a:rPr lang="en-US" dirty="0" smtClean="0"/>
              <a:t>ability to see how one’s behavior may appear to others.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4400" b="1" dirty="0">
                <a:solidFill>
                  <a:srgbClr val="EA7125"/>
                </a:solidFill>
              </a:rPr>
              <a:t>Counterfeit Deviance</a:t>
            </a:r>
          </a:p>
        </p:txBody>
      </p:sp>
      <p:sp>
        <p:nvSpPr>
          <p:cNvPr id="4" name="Down Arrow 3"/>
          <p:cNvSpPr/>
          <p:nvPr/>
        </p:nvSpPr>
        <p:spPr>
          <a:xfrm>
            <a:off x="4248055" y="3088098"/>
            <a:ext cx="822960" cy="822960"/>
          </a:xfrm>
          <a:prstGeom prst="downArrow">
            <a:avLst/>
          </a:prstGeom>
          <a:solidFill>
            <a:srgbClr val="44697D"/>
          </a:solidFill>
          <a:ln>
            <a:solidFill>
              <a:srgbClr val="44697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Down Arrow 4"/>
          <p:cNvSpPr/>
          <p:nvPr/>
        </p:nvSpPr>
        <p:spPr>
          <a:xfrm>
            <a:off x="4211960" y="918396"/>
            <a:ext cx="822960" cy="822960"/>
          </a:xfrm>
          <a:prstGeom prst="downArrow">
            <a:avLst/>
          </a:prstGeom>
          <a:solidFill>
            <a:srgbClr val="44697D"/>
          </a:solidFill>
          <a:ln>
            <a:solidFill>
              <a:srgbClr val="44697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2436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84" y="-36095"/>
            <a:ext cx="9176084" cy="6833338"/>
          </a:xfrm>
          <a:prstGeom prst="rect">
            <a:avLst/>
          </a:prstGeom>
        </p:spPr>
      </p:pic>
    </p:spTree>
    <p:extLst>
      <p:ext uri="{BB962C8B-B14F-4D97-AF65-F5344CB8AC3E}">
        <p14:creationId xmlns:p14="http://schemas.microsoft.com/office/powerpoint/2010/main" val="389526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14400"/>
            <a:ext cx="9182205" cy="5919537"/>
          </a:xfrm>
          <a:prstGeom prst="rect">
            <a:avLst/>
          </a:prstGeom>
        </p:spPr>
      </p:pic>
    </p:spTree>
    <p:extLst>
      <p:ext uri="{BB962C8B-B14F-4D97-AF65-F5344CB8AC3E}">
        <p14:creationId xmlns:p14="http://schemas.microsoft.com/office/powerpoint/2010/main" val="357808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london_-_gate_at_buckingham_pa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9425"/>
          </a:xfrm>
          <a:prstGeom prst="rect">
            <a:avLst/>
          </a:prstGeom>
        </p:spPr>
      </p:pic>
    </p:spTree>
    <p:extLst>
      <p:ext uri="{BB962C8B-B14F-4D97-AF65-F5344CB8AC3E}">
        <p14:creationId xmlns:p14="http://schemas.microsoft.com/office/powerpoint/2010/main" val="414338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a:t>
            </a:r>
            <a:endParaRPr lang="en-US" dirty="0"/>
          </a:p>
        </p:txBody>
      </p:sp>
      <p:sp>
        <p:nvSpPr>
          <p:cNvPr id="3" name="Content Placeholder 2"/>
          <p:cNvSpPr>
            <a:spLocks noGrp="1"/>
          </p:cNvSpPr>
          <p:nvPr>
            <p:ph idx="1"/>
          </p:nvPr>
        </p:nvSpPr>
        <p:spPr/>
        <p:txBody>
          <a:bodyPr/>
          <a:lstStyle/>
          <a:p>
            <a:r>
              <a:rPr lang="en-US" dirty="0" err="1" smtClean="0"/>
              <a:t>Neoteny</a:t>
            </a:r>
            <a:endParaRPr lang="en-US" dirty="0" smtClean="0"/>
          </a:p>
          <a:p>
            <a:r>
              <a:rPr lang="en-US" dirty="0" smtClean="0"/>
              <a:t>Mainstream </a:t>
            </a:r>
            <a:r>
              <a:rPr lang="en-US" dirty="0" err="1" smtClean="0"/>
              <a:t>Sexualization</a:t>
            </a:r>
            <a:r>
              <a:rPr lang="en-US" dirty="0" smtClean="0"/>
              <a:t> of minors</a:t>
            </a:r>
          </a:p>
          <a:p>
            <a:r>
              <a:rPr lang="en-US" dirty="0" smtClean="0"/>
              <a:t>Naturism videos</a:t>
            </a:r>
          </a:p>
          <a:p>
            <a:r>
              <a:rPr lang="en-US" dirty="0" smtClean="0"/>
              <a:t>Legal pornography w/ juvenile themes</a:t>
            </a:r>
          </a:p>
          <a:p>
            <a:endParaRPr lang="en-US" dirty="0"/>
          </a:p>
        </p:txBody>
      </p:sp>
    </p:spTree>
    <p:extLst>
      <p:ext uri="{BB962C8B-B14F-4D97-AF65-F5344CB8AC3E}">
        <p14:creationId xmlns:p14="http://schemas.microsoft.com/office/powerpoint/2010/main" val="4097830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ne·ot·e·ny</a:t>
            </a:r>
            <a:r>
              <a:rPr lang="en-US" dirty="0"/>
              <a:t>  (</a:t>
            </a:r>
            <a:r>
              <a:rPr lang="en-US" dirty="0" err="1"/>
              <a:t>nēˈät</a:t>
            </a:r>
            <a:r>
              <a:rPr lang="en-US" dirty="0"/>
              <a:t>(</a:t>
            </a:r>
            <a:r>
              <a:rPr lang="en-US" dirty="0" err="1"/>
              <a:t>ə</a:t>
            </a:r>
            <a:r>
              <a:rPr lang="en-US" dirty="0"/>
              <a:t>)</a:t>
            </a:r>
            <a:r>
              <a:rPr lang="en-US" dirty="0" err="1"/>
              <a:t>nē</a:t>
            </a:r>
            <a:r>
              <a:rPr lang="en-US" dirty="0"/>
              <a:t>/</a:t>
            </a:r>
            <a:r>
              <a:rPr lang="en-US" dirty="0" smtClean="0"/>
              <a:t>)</a:t>
            </a:r>
            <a:endParaRPr lang="en-US" dirty="0"/>
          </a:p>
        </p:txBody>
      </p:sp>
      <p:sp>
        <p:nvSpPr>
          <p:cNvPr id="4" name="Rectangle 3"/>
          <p:cNvSpPr/>
          <p:nvPr/>
        </p:nvSpPr>
        <p:spPr>
          <a:xfrm>
            <a:off x="395536" y="1905506"/>
            <a:ext cx="8352928" cy="830997"/>
          </a:xfrm>
          <a:prstGeom prst="rect">
            <a:avLst/>
          </a:prstGeom>
        </p:spPr>
        <p:txBody>
          <a:bodyPr wrap="square">
            <a:spAutoFit/>
          </a:bodyPr>
          <a:lstStyle/>
          <a:p>
            <a:endParaRPr lang="en-US" dirty="0"/>
          </a:p>
          <a:p>
            <a:r>
              <a:rPr lang="en-US" sz="2800" dirty="0" smtClean="0"/>
              <a:t>- the </a:t>
            </a:r>
            <a:r>
              <a:rPr lang="en-US" sz="2800" dirty="0"/>
              <a:t>retention of juvenile features in the adult animal</a:t>
            </a:r>
            <a:r>
              <a:rPr lang="en-US" sz="2800" dirty="0" smtClean="0"/>
              <a:t>.</a:t>
            </a:r>
            <a:endParaRPr lang="en-US" sz="2800" dirty="0"/>
          </a:p>
        </p:txBody>
      </p:sp>
    </p:spTree>
    <p:extLst>
      <p:ext uri="{BB962C8B-B14F-4D97-AF65-F5344CB8AC3E}">
        <p14:creationId xmlns:p14="http://schemas.microsoft.com/office/powerpoint/2010/main" val="3870987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tty_Boop_colored_pa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00" y="152400"/>
            <a:ext cx="5422900" cy="6540500"/>
          </a:xfrm>
          <a:prstGeom prst="rect">
            <a:avLst/>
          </a:prstGeom>
        </p:spPr>
      </p:pic>
    </p:spTree>
    <p:extLst>
      <p:ext uri="{BB962C8B-B14F-4D97-AF65-F5344CB8AC3E}">
        <p14:creationId xmlns:p14="http://schemas.microsoft.com/office/powerpoint/2010/main" val="402825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R18 / </a:t>
            </a:r>
            <a:r>
              <a:rPr lang="en-US" dirty="0" err="1" smtClean="0"/>
              <a:t>Hentai</a:t>
            </a:r>
            <a:endParaRPr lang="en-US" dirty="0"/>
          </a:p>
        </p:txBody>
      </p:sp>
      <p:pic>
        <p:nvPicPr>
          <p:cNvPr id="4" name="Content Placeholder 3" descr="Amagi-Brilliant-Park-Wallpaper-Sento-Anime.jpg"/>
          <p:cNvPicPr>
            <a:picLocks noGrp="1" noChangeAspect="1"/>
          </p:cNvPicPr>
          <p:nvPr>
            <p:ph idx="1"/>
          </p:nvPr>
        </p:nvPicPr>
        <p:blipFill>
          <a:blip r:embed="rId3">
            <a:extLst>
              <a:ext uri="{28A0092B-C50C-407E-A947-70E740481C1C}">
                <a14:useLocalDpi xmlns:a14="http://schemas.microsoft.com/office/drawing/2010/main" val="0"/>
              </a:ext>
            </a:extLst>
          </a:blip>
          <a:srcRect t="6439" b="6439"/>
          <a:stretch>
            <a:fillRect/>
          </a:stretch>
        </p:blipFill>
        <p:spPr>
          <a:xfrm>
            <a:off x="-21088" y="1219200"/>
            <a:ext cx="9186175" cy="5638800"/>
          </a:xfrm>
        </p:spPr>
      </p:pic>
    </p:spTree>
    <p:extLst>
      <p:ext uri="{BB962C8B-B14F-4D97-AF65-F5344CB8AC3E}">
        <p14:creationId xmlns:p14="http://schemas.microsoft.com/office/powerpoint/2010/main" val="4283500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620688"/>
            <a:ext cx="4348466" cy="584776"/>
          </a:xfrm>
          <a:prstGeom prst="rect">
            <a:avLst/>
          </a:prstGeom>
        </p:spPr>
        <p:txBody>
          <a:bodyPr wrap="none">
            <a:spAutoFit/>
          </a:bodyPr>
          <a:lstStyle/>
          <a:p>
            <a:r>
              <a:rPr lang="en-US" sz="3200" dirty="0" err="1"/>
              <a:t>Sexualization</a:t>
            </a:r>
            <a:r>
              <a:rPr lang="en-US" sz="3200" dirty="0"/>
              <a:t> of Minors</a:t>
            </a:r>
          </a:p>
        </p:txBody>
      </p:sp>
      <p:pic>
        <p:nvPicPr>
          <p:cNvPr id="8" name="Picture 7" descr="toddler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396509"/>
            <a:ext cx="12285013" cy="4464496"/>
          </a:xfrm>
          <a:prstGeom prst="rect">
            <a:avLst/>
          </a:prstGeom>
        </p:spPr>
      </p:pic>
      <p:pic>
        <p:nvPicPr>
          <p:cNvPr id="9" name="Picture 8" descr="97553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632" y="2415257"/>
            <a:ext cx="6408712" cy="4442743"/>
          </a:xfrm>
          <a:prstGeom prst="rect">
            <a:avLst/>
          </a:prstGeom>
        </p:spPr>
      </p:pic>
    </p:spTree>
    <p:extLst>
      <p:ext uri="{BB962C8B-B14F-4D97-AF65-F5344CB8AC3E}">
        <p14:creationId xmlns:p14="http://schemas.microsoft.com/office/powerpoint/2010/main" val="1141889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8" y="0"/>
            <a:ext cx="8229600" cy="1143000"/>
          </a:xfrm>
        </p:spPr>
        <p:txBody>
          <a:bodyPr/>
          <a:lstStyle/>
          <a:p>
            <a:r>
              <a:rPr lang="en-US" dirty="0" smtClean="0"/>
              <a:t>COPINE</a:t>
            </a:r>
            <a:br>
              <a:rPr lang="en-US" dirty="0" smtClean="0"/>
            </a:br>
            <a:r>
              <a:rPr lang="en-US" sz="2000" dirty="0" smtClean="0"/>
              <a:t>(Combating </a:t>
            </a:r>
            <a:r>
              <a:rPr lang="en-US" sz="2000" dirty="0" err="1"/>
              <a:t>P</a:t>
            </a:r>
            <a:r>
              <a:rPr lang="en-US" sz="2000" dirty="0" err="1" smtClean="0"/>
              <a:t>aedophile</a:t>
            </a:r>
            <a:r>
              <a:rPr lang="en-US" sz="2000" dirty="0" smtClean="0"/>
              <a:t> Information </a:t>
            </a:r>
            <a:r>
              <a:rPr lang="en-US" sz="2000" dirty="0"/>
              <a:t>N</a:t>
            </a:r>
            <a:r>
              <a:rPr lang="en-US" sz="2000" dirty="0" smtClean="0"/>
              <a:t>etworks in Europe)</a:t>
            </a:r>
            <a:endParaRPr lang="en-US" sz="2000" dirty="0"/>
          </a:p>
        </p:txBody>
      </p:sp>
      <p:sp>
        <p:nvSpPr>
          <p:cNvPr id="3" name="Content Placeholder 2"/>
          <p:cNvSpPr>
            <a:spLocks noGrp="1"/>
          </p:cNvSpPr>
          <p:nvPr>
            <p:ph idx="1"/>
          </p:nvPr>
        </p:nvSpPr>
        <p:spPr>
          <a:xfrm>
            <a:off x="76200" y="1138989"/>
            <a:ext cx="8915400" cy="3966411"/>
          </a:xfrm>
        </p:spPr>
        <p:txBody>
          <a:bodyPr>
            <a:normAutofit fontScale="92500" lnSpcReduction="20000"/>
          </a:bodyPr>
          <a:lstStyle/>
          <a:p>
            <a:pPr marL="514350" indent="-514350">
              <a:buAutoNum type="arabicPeriod"/>
            </a:pPr>
            <a:r>
              <a:rPr lang="en-US" sz="2000" dirty="0" smtClean="0"/>
              <a:t>Indicative: non-erotic / non-sexualized pictures showing children in underwear, swim costumes from commercial sources, family albums</a:t>
            </a:r>
          </a:p>
          <a:p>
            <a:pPr marL="514350" indent="-514350">
              <a:buAutoNum type="arabicPeriod"/>
            </a:pPr>
            <a:r>
              <a:rPr lang="en-US" sz="2000" dirty="0" smtClean="0"/>
              <a:t>Nudist: Pictures of naked or semi-naked children in appropriate nudist settings and from legitimate sources</a:t>
            </a:r>
          </a:p>
          <a:p>
            <a:pPr marL="514350" indent="-514350">
              <a:buAutoNum type="arabicPeriod"/>
            </a:pPr>
            <a:r>
              <a:rPr lang="en-US" sz="2000" dirty="0" smtClean="0"/>
              <a:t>Erotica: Surreptitiously taken photos of children in  ‘safe environments’ showing either underwear of varying degrees of nakedness</a:t>
            </a:r>
          </a:p>
          <a:p>
            <a:pPr marL="514350" indent="-514350">
              <a:buAutoNum type="arabicPeriod"/>
            </a:pPr>
            <a:r>
              <a:rPr lang="en-US" sz="2000" dirty="0" smtClean="0"/>
              <a:t>Posing: Deliberately posed pictures of un/clothed children (where the amount, context and organization suggest sexual interest)</a:t>
            </a:r>
          </a:p>
          <a:p>
            <a:pPr marL="514350" indent="-514350">
              <a:buAutoNum type="arabicPeriod"/>
            </a:pPr>
            <a:r>
              <a:rPr lang="en-US" sz="2000" dirty="0" smtClean="0"/>
              <a:t>Erotic Posing: un/clothed children in sexualized or provocative poses</a:t>
            </a:r>
          </a:p>
          <a:p>
            <a:pPr marL="514350" indent="-514350">
              <a:buAutoNum type="arabicPeriod"/>
            </a:pPr>
            <a:r>
              <a:rPr lang="en-US" sz="2000" dirty="0" smtClean="0"/>
              <a:t>Explicit Erotic Posing: un/clothed, emphasizing genital areas. </a:t>
            </a:r>
          </a:p>
          <a:p>
            <a:pPr marL="514350" indent="-514350">
              <a:buAutoNum type="arabicPeriod"/>
            </a:pPr>
            <a:r>
              <a:rPr lang="en-US" sz="2000" dirty="0" smtClean="0"/>
              <a:t>Explicit Sexual Activity: sexual activity not involving an adult</a:t>
            </a:r>
          </a:p>
          <a:p>
            <a:pPr marL="514350" indent="-514350">
              <a:buAutoNum type="arabicPeriod"/>
            </a:pPr>
            <a:r>
              <a:rPr lang="en-US" sz="2000" dirty="0" smtClean="0"/>
              <a:t>Assault: Sexual assault involving an adult</a:t>
            </a:r>
          </a:p>
          <a:p>
            <a:pPr marL="514350" indent="-514350">
              <a:buAutoNum type="arabicPeriod"/>
            </a:pPr>
            <a:r>
              <a:rPr lang="en-US" sz="2000" dirty="0" smtClean="0"/>
              <a:t>Gross Assault: Grossly obscene (#8)</a:t>
            </a:r>
          </a:p>
          <a:p>
            <a:pPr marL="514350" indent="-514350">
              <a:buAutoNum type="arabicPeriod"/>
            </a:pPr>
            <a:r>
              <a:rPr lang="en-US" sz="2000" dirty="0" smtClean="0"/>
              <a:t>Sadistic/</a:t>
            </a:r>
            <a:r>
              <a:rPr lang="en-US" sz="2000" dirty="0" err="1" smtClean="0"/>
              <a:t>Beastiality</a:t>
            </a:r>
            <a:endParaRPr lang="en-US" sz="2000" dirty="0" smtClean="0"/>
          </a:p>
        </p:txBody>
      </p:sp>
    </p:spTree>
    <p:extLst>
      <p:ext uri="{BB962C8B-B14F-4D97-AF65-F5344CB8AC3E}">
        <p14:creationId xmlns:p14="http://schemas.microsoft.com/office/powerpoint/2010/main" val="263603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525"/>
            <a:ext cx="7772400" cy="1362075"/>
          </a:xfrm>
        </p:spPr>
        <p:txBody>
          <a:bodyPr/>
          <a:lstStyle/>
          <a:p>
            <a:r>
              <a:rPr lang="en-US" dirty="0" smtClean="0"/>
              <a:t>Introduction</a:t>
            </a:r>
            <a:endParaRPr lang="en-US" dirty="0"/>
          </a:p>
        </p:txBody>
      </p:sp>
      <p:sp>
        <p:nvSpPr>
          <p:cNvPr id="3" name="Text Placeholder 2"/>
          <p:cNvSpPr>
            <a:spLocks noGrp="1"/>
          </p:cNvSpPr>
          <p:nvPr>
            <p:ph type="body" idx="1"/>
          </p:nvPr>
        </p:nvSpPr>
        <p:spPr>
          <a:xfrm>
            <a:off x="722313" y="1557338"/>
            <a:ext cx="7772400" cy="1500187"/>
          </a:xfrm>
        </p:spPr>
        <p:txBody>
          <a:bodyPr/>
          <a:lstStyle/>
          <a:p>
            <a:endParaRPr lang="en-US" dirty="0" smtClean="0"/>
          </a:p>
          <a:p>
            <a:r>
              <a:rPr lang="en-US" b="1" dirty="0"/>
              <a:t>Leigh Ann Davis</a:t>
            </a:r>
            <a:r>
              <a:rPr lang="en-US" dirty="0"/>
              <a:t>, M.S.S.W., M.P.A., Program Manager </a:t>
            </a:r>
            <a:endParaRPr lang="en-US" dirty="0" smtClean="0"/>
          </a:p>
          <a:p>
            <a:r>
              <a:rPr lang="en-US" b="1" dirty="0" smtClean="0"/>
              <a:t>Kathryn Walker, J.D., M.P.H., Criminal Justice Fellow</a:t>
            </a:r>
            <a:endParaRPr lang="en-US" b="1" dirty="0"/>
          </a:p>
        </p:txBody>
      </p:sp>
    </p:spTree>
    <p:extLst>
      <p:ext uri="{BB962C8B-B14F-4D97-AF65-F5344CB8AC3E}">
        <p14:creationId xmlns:p14="http://schemas.microsoft.com/office/powerpoint/2010/main" val="2984813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Counterfeit Deviance</a:t>
            </a:r>
          </a:p>
          <a:p>
            <a:r>
              <a:rPr lang="en-US" dirty="0" smtClean="0"/>
              <a:t>Gateway Phenomena</a:t>
            </a:r>
          </a:p>
          <a:p>
            <a:pPr marL="0" indent="0">
              <a:buNone/>
            </a:pPr>
            <a:endParaRPr lang="en-US" dirty="0"/>
          </a:p>
        </p:txBody>
      </p:sp>
    </p:spTree>
    <p:extLst>
      <p:ext uri="{BB962C8B-B14F-4D97-AF65-F5344CB8AC3E}">
        <p14:creationId xmlns:p14="http://schemas.microsoft.com/office/powerpoint/2010/main" val="1143579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901672-L.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228600"/>
            <a:ext cx="39624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1"/>
          <p:cNvSpPr txBox="1">
            <a:spLocks noChangeArrowheads="1"/>
          </p:cNvSpPr>
          <p:nvPr/>
        </p:nvSpPr>
        <p:spPr bwMode="auto">
          <a:xfrm flipH="1">
            <a:off x="2514600" y="6092825"/>
            <a:ext cx="4197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dirty="0"/>
              <a:t>http://www.autismriskmanagement.com/</a:t>
            </a:r>
          </a:p>
        </p:txBody>
      </p:sp>
    </p:spTree>
    <p:extLst>
      <p:ext uri="{BB962C8B-B14F-4D97-AF65-F5344CB8AC3E}">
        <p14:creationId xmlns:p14="http://schemas.microsoft.com/office/powerpoint/2010/main" val="3390795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28600" y="228600"/>
            <a:ext cx="8686800" cy="1143000"/>
          </a:xfrm>
        </p:spPr>
        <p:txBody>
          <a:bodyPr/>
          <a:lstStyle/>
          <a:p>
            <a:pPr eaLnBrk="1" hangingPunct="1"/>
            <a:r>
              <a:rPr lang="en-US" dirty="0" smtClean="0">
                <a:solidFill>
                  <a:srgbClr val="EA7125"/>
                </a:solidFill>
              </a:rPr>
              <a:t>Resources</a:t>
            </a:r>
            <a:endParaRPr lang="en-US" dirty="0">
              <a:solidFill>
                <a:srgbClr val="EA7125"/>
              </a:solidFill>
            </a:endParaRPr>
          </a:p>
        </p:txBody>
      </p:sp>
      <p:sp>
        <p:nvSpPr>
          <p:cNvPr id="90114" name="Content Placeholder 2"/>
          <p:cNvSpPr>
            <a:spLocks noGrp="1"/>
          </p:cNvSpPr>
          <p:nvPr>
            <p:ph idx="1"/>
          </p:nvPr>
        </p:nvSpPr>
        <p:spPr>
          <a:xfrm>
            <a:off x="228600" y="1379621"/>
            <a:ext cx="8686800" cy="4525963"/>
          </a:xfrm>
        </p:spPr>
        <p:txBody>
          <a:bodyPr>
            <a:normAutofit fontScale="85000" lnSpcReduction="20000"/>
          </a:bodyPr>
          <a:lstStyle/>
          <a:p>
            <a:pPr marL="0" indent="0" eaLnBrk="1" hangingPunct="1">
              <a:buNone/>
            </a:pPr>
            <a:r>
              <a:rPr lang="en-US" dirty="0"/>
              <a:t>Sexuality and Developmental Disabilities</a:t>
            </a:r>
          </a:p>
          <a:p>
            <a:pPr marL="0" indent="0" eaLnBrk="1" hangingPunct="1">
              <a:buFont typeface="Arial" charset="0"/>
              <a:buNone/>
            </a:pPr>
            <a:r>
              <a:rPr lang="en-US" dirty="0" smtClean="0">
                <a:solidFill>
                  <a:srgbClr val="3366FF"/>
                </a:solidFill>
                <a:hlinkClick r:id="rId3"/>
              </a:rPr>
              <a:t>http</a:t>
            </a:r>
            <a:r>
              <a:rPr lang="en-US" dirty="0">
                <a:solidFill>
                  <a:srgbClr val="3366FF"/>
                </a:solidFill>
                <a:hlinkClick r:id="rId3"/>
              </a:rPr>
              <a:t>://www.diverse-city.com</a:t>
            </a:r>
            <a:r>
              <a:rPr lang="en-US" dirty="0" smtClean="0">
                <a:solidFill>
                  <a:srgbClr val="3366FF"/>
                </a:solidFill>
                <a:hlinkClick r:id="rId3"/>
              </a:rPr>
              <a:t>/</a:t>
            </a:r>
            <a:endParaRPr lang="en-US" dirty="0" smtClean="0">
              <a:solidFill>
                <a:srgbClr val="3366FF"/>
              </a:solidFill>
            </a:endParaRPr>
          </a:p>
          <a:p>
            <a:pPr marL="0" indent="0" eaLnBrk="1" hangingPunct="1">
              <a:buFont typeface="Arial" charset="0"/>
              <a:buNone/>
            </a:pPr>
            <a:endParaRPr lang="en-US" dirty="0">
              <a:solidFill>
                <a:srgbClr val="3366FF"/>
              </a:solidFill>
            </a:endParaRPr>
          </a:p>
          <a:p>
            <a:pPr marL="0" indent="0" eaLnBrk="1" hangingPunct="1">
              <a:buNone/>
            </a:pPr>
            <a:r>
              <a:rPr lang="en-US" dirty="0" smtClean="0"/>
              <a:t>Asperger’s, Law, and Child Pornography</a:t>
            </a:r>
          </a:p>
          <a:p>
            <a:pPr marL="0" indent="0" eaLnBrk="1" hangingPunct="1">
              <a:buNone/>
            </a:pPr>
            <a:r>
              <a:rPr lang="en-US" dirty="0" smtClean="0">
                <a:solidFill>
                  <a:srgbClr val="3366FF"/>
                </a:solidFill>
              </a:rPr>
              <a:t>http</a:t>
            </a:r>
            <a:r>
              <a:rPr lang="en-US" dirty="0">
                <a:solidFill>
                  <a:srgbClr val="3366FF"/>
                </a:solidFill>
              </a:rPr>
              <a:t>://</a:t>
            </a:r>
            <a:r>
              <a:rPr lang="en-US" dirty="0" err="1">
                <a:solidFill>
                  <a:srgbClr val="3366FF"/>
                </a:solidFill>
              </a:rPr>
              <a:t>www.harringtonmahoney.com</a:t>
            </a:r>
            <a:r>
              <a:rPr lang="en-US" dirty="0">
                <a:solidFill>
                  <a:srgbClr val="3366FF"/>
                </a:solidFill>
              </a:rPr>
              <a:t>/publications</a:t>
            </a:r>
          </a:p>
          <a:p>
            <a:pPr marL="0" indent="0" eaLnBrk="1" hangingPunct="1">
              <a:buFont typeface="Arial" charset="0"/>
              <a:buNone/>
            </a:pPr>
            <a:endParaRPr lang="en-US" dirty="0"/>
          </a:p>
          <a:p>
            <a:pPr marL="0" indent="0" eaLnBrk="1" hangingPunct="1">
              <a:buFont typeface="Arial" charset="0"/>
              <a:buNone/>
            </a:pPr>
            <a:endParaRPr lang="en-US" dirty="0"/>
          </a:p>
          <a:p>
            <a:pPr marL="0" indent="0" eaLnBrk="1" hangingPunct="1">
              <a:buFont typeface="Arial" charset="0"/>
              <a:buNone/>
            </a:pPr>
            <a:r>
              <a:rPr lang="en-US" dirty="0"/>
              <a:t>	 </a:t>
            </a:r>
          </a:p>
          <a:p>
            <a:pPr marL="0" indent="0" eaLnBrk="1" hangingPunct="1">
              <a:buFont typeface="Arial" charset="0"/>
              <a:buNone/>
            </a:pPr>
            <a:endParaRPr lang="en-US" dirty="0">
              <a:solidFill>
                <a:srgbClr val="0A0A10"/>
              </a:solidFill>
            </a:endParaRPr>
          </a:p>
          <a:p>
            <a:pPr marL="0" indent="0" eaLnBrk="1" hangingPunct="1">
              <a:buFont typeface="Arial" charset="0"/>
              <a:buNone/>
            </a:pPr>
            <a:r>
              <a:rPr lang="en-US" dirty="0">
                <a:solidFill>
                  <a:srgbClr val="0A0A10"/>
                </a:solidFill>
              </a:rPr>
              <a:t>	</a:t>
            </a:r>
          </a:p>
        </p:txBody>
      </p:sp>
    </p:spTree>
    <p:extLst>
      <p:ext uri="{BB962C8B-B14F-4D97-AF65-F5344CB8AC3E}">
        <p14:creationId xmlns:p14="http://schemas.microsoft.com/office/powerpoint/2010/main" val="475815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Grp="1" noChangeArrowheads="1"/>
          </p:cNvSpPr>
          <p:nvPr>
            <p:ph type="title"/>
          </p:nvPr>
        </p:nvSpPr>
        <p:spPr>
          <a:xfrm>
            <a:off x="152400" y="0"/>
            <a:ext cx="8763000" cy="1452563"/>
          </a:xfrm>
        </p:spPr>
        <p:txBody>
          <a:bodyPr lIns="92160" tIns="46080" rIns="92160" bIns="4608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EA7125"/>
                </a:solidFill>
              </a:rPr>
              <a:t>Thank You</a:t>
            </a:r>
          </a:p>
        </p:txBody>
      </p:sp>
      <p:sp>
        <p:nvSpPr>
          <p:cNvPr id="143362" name="Rectangle 2"/>
          <p:cNvSpPr>
            <a:spLocks noGrp="1" noChangeArrowheads="1"/>
          </p:cNvSpPr>
          <p:nvPr>
            <p:ph idx="1"/>
          </p:nvPr>
        </p:nvSpPr>
        <p:spPr>
          <a:xfrm>
            <a:off x="304800" y="1066800"/>
            <a:ext cx="8610600" cy="4606925"/>
          </a:xfrm>
          <a:extLst/>
        </p:spPr>
        <p:txBody>
          <a:bodyPr lIns="90000" tIns="46800" rIns="90000" bIns="46800" rtlCol="0">
            <a:normAutofit fontScale="85000" lnSpcReduction="20000"/>
          </a:bodyPr>
          <a:lstStyle/>
          <a:p>
            <a:pPr marL="0" indent="0" algn="just" eaLnBrk="1" fontAlgn="auto" hangingPunct="1">
              <a:lnSpc>
                <a:spcPct val="90000"/>
              </a:lnSpc>
              <a:spcAft>
                <a:spcPts val="0"/>
              </a:spcAft>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000" dirty="0" smtClean="0"/>
          </a:p>
          <a:p>
            <a:pPr marL="0" indent="0" algn="just" eaLnBrk="1" fontAlgn="auto" hangingPunct="1">
              <a:lnSpc>
                <a:spcPct val="90000"/>
              </a:lnSpc>
              <a:spcAft>
                <a:spcPts val="0"/>
              </a:spcAft>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000" dirty="0"/>
          </a:p>
          <a:p>
            <a:pPr marL="0" indent="0" algn="ctr" eaLnBrk="1" fontAlgn="auto" hangingPunct="1">
              <a:lnSpc>
                <a:spcPct val="90000"/>
              </a:lnSpc>
              <a:spcAft>
                <a:spcPts val="0"/>
              </a:spcAft>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000" dirty="0"/>
          </a:p>
          <a:p>
            <a:pPr marL="0" indent="0" eaLnBrk="1" fontAlgn="auto" hangingPunct="1">
              <a:lnSpc>
                <a:spcPct val="90000"/>
              </a:lnSpc>
              <a:spcAft>
                <a:spcPts val="0"/>
              </a:spcAft>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000" dirty="0" smtClean="0"/>
              <a:t>              </a:t>
            </a:r>
            <a:endParaRPr lang="en-US" sz="2000" dirty="0"/>
          </a:p>
          <a:p>
            <a:pPr marL="0" indent="0">
              <a:buNone/>
            </a:pPr>
            <a:r>
              <a:rPr lang="en-US" sz="2000" dirty="0"/>
              <a:t>Alexander Westphal, MD, PhD.</a:t>
            </a:r>
          </a:p>
          <a:p>
            <a:pPr marL="0" indent="0">
              <a:buNone/>
            </a:pPr>
            <a:endParaRPr lang="en-US" sz="2000" dirty="0"/>
          </a:p>
          <a:p>
            <a:pPr marL="0" indent="0">
              <a:buNone/>
            </a:pPr>
            <a:r>
              <a:rPr lang="en-US" sz="2000" dirty="0"/>
              <a:t>Assistant Professor, Division of Law and Psychiatry, Department of Psychiatry, Yale School of Medicine</a:t>
            </a:r>
          </a:p>
          <a:p>
            <a:pPr marL="0" indent="0">
              <a:buNone/>
            </a:pPr>
            <a:r>
              <a:rPr lang="en-US" sz="2000" dirty="0"/>
              <a:t>Assistant Professor, Yale Child Study Center</a:t>
            </a:r>
          </a:p>
          <a:p>
            <a:pPr marL="0" indent="0">
              <a:buNone/>
            </a:pPr>
            <a:endParaRPr lang="en-US" sz="2000" dirty="0"/>
          </a:p>
          <a:p>
            <a:pPr marL="0" indent="0">
              <a:buNone/>
            </a:pPr>
            <a:r>
              <a:rPr lang="en-US" sz="2000" dirty="0" smtClean="0"/>
              <a:t>Home base: Division </a:t>
            </a:r>
            <a:r>
              <a:rPr lang="en-US" sz="2000" dirty="0"/>
              <a:t>of Law and Psychiatry,</a:t>
            </a:r>
          </a:p>
          <a:p>
            <a:pPr marL="0" indent="0">
              <a:buNone/>
            </a:pPr>
            <a:r>
              <a:rPr lang="pl-PL" sz="2000" dirty="0"/>
              <a:t>34 Park </a:t>
            </a:r>
            <a:r>
              <a:rPr lang="pl-PL" sz="2000" dirty="0" err="1"/>
              <a:t>St</a:t>
            </a:r>
            <a:r>
              <a:rPr lang="pl-PL" sz="2000" dirty="0"/>
              <a:t>, </a:t>
            </a:r>
            <a:r>
              <a:rPr lang="pl-PL" sz="2000" dirty="0" smtClean="0"/>
              <a:t>CMHC, New </a:t>
            </a:r>
            <a:r>
              <a:rPr lang="pl-PL" sz="2000" dirty="0"/>
              <a:t>Haven, CT 06519</a:t>
            </a:r>
          </a:p>
          <a:p>
            <a:pPr marL="0" indent="0">
              <a:buNone/>
            </a:pPr>
            <a:endParaRPr lang="pl-PL" sz="2000" dirty="0"/>
          </a:p>
          <a:p>
            <a:pPr marL="0" indent="0">
              <a:buNone/>
            </a:pPr>
            <a:r>
              <a:rPr lang="en-US" sz="2000" dirty="0" err="1" smtClean="0"/>
              <a:t>Alexander.Westphal</a:t>
            </a:r>
            <a:r>
              <a:rPr lang="en-US" sz="2000" dirty="0" err="1"/>
              <a:t>@Yale.edu</a:t>
            </a:r>
            <a:r>
              <a:rPr lang="en-US" sz="2000" dirty="0"/>
              <a:t>	</a:t>
            </a:r>
            <a:endParaRPr lang="pl-PL" sz="2000" dirty="0"/>
          </a:p>
          <a:p>
            <a:pPr marL="0" indent="0">
              <a:buNone/>
            </a:pPr>
            <a:endParaRPr lang="pl-PL" sz="2000" dirty="0"/>
          </a:p>
          <a:p>
            <a:pPr marL="0" indent="0">
              <a:buNone/>
            </a:pPr>
            <a:endParaRPr lang="pl-PL" sz="2000" dirty="0"/>
          </a:p>
          <a:p>
            <a:pPr marL="0" indent="0" eaLnBrk="1" fontAlgn="auto" hangingPunct="1">
              <a:lnSpc>
                <a:spcPct val="90000"/>
              </a:lnSpc>
              <a:spcAft>
                <a:spcPts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000" dirty="0"/>
              <a:t>	</a:t>
            </a:r>
            <a:endParaRPr lang="en-GB" sz="3000" dirty="0"/>
          </a:p>
        </p:txBody>
      </p:sp>
    </p:spTree>
    <p:extLst>
      <p:ext uri="{BB962C8B-B14F-4D97-AF65-F5344CB8AC3E}">
        <p14:creationId xmlns:p14="http://schemas.microsoft.com/office/powerpoint/2010/main" val="127271296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normAutofit/>
          </a:bodyPr>
          <a:lstStyle/>
          <a:p>
            <a:r>
              <a:rPr lang="en-US" dirty="0" smtClean="0"/>
              <a:t>Sexual Offending and ASD:</a:t>
            </a:r>
            <a:br>
              <a:rPr lang="en-US" dirty="0" smtClean="0"/>
            </a:br>
            <a:r>
              <a:rPr lang="en-US" dirty="0" smtClean="0"/>
              <a:t>Risks and Vulnerabilities</a:t>
            </a:r>
            <a:endParaRPr lang="en-US" dirty="0"/>
          </a:p>
        </p:txBody>
      </p:sp>
      <p:sp>
        <p:nvSpPr>
          <p:cNvPr id="5" name="Subtitle 4"/>
          <p:cNvSpPr>
            <a:spLocks noGrp="1"/>
          </p:cNvSpPr>
          <p:nvPr>
            <p:ph type="subTitle" idx="1"/>
          </p:nvPr>
        </p:nvSpPr>
        <p:spPr>
          <a:xfrm>
            <a:off x="685800" y="3081381"/>
            <a:ext cx="7772400" cy="1874793"/>
          </a:xfrm>
        </p:spPr>
        <p:txBody>
          <a:bodyPr>
            <a:normAutofit fontScale="92500" lnSpcReduction="20000"/>
          </a:bodyPr>
          <a:lstStyle/>
          <a:p>
            <a:endParaRPr lang="en-US" dirty="0" smtClean="0"/>
          </a:p>
          <a:p>
            <a:r>
              <a:rPr lang="en-US" dirty="0" smtClean="0"/>
              <a:t>Laurie Sperry, PhD., BCBA-D, MSc </a:t>
            </a:r>
          </a:p>
          <a:p>
            <a:r>
              <a:rPr lang="en-US" dirty="0" smtClean="0"/>
              <a:t>Forensic Psychology, Criminology, </a:t>
            </a:r>
          </a:p>
          <a:p>
            <a:r>
              <a:rPr lang="en-US" dirty="0" smtClean="0"/>
              <a:t>Associate Professor</a:t>
            </a:r>
          </a:p>
        </p:txBody>
      </p:sp>
    </p:spTree>
    <p:extLst>
      <p:ext uri="{BB962C8B-B14F-4D97-AF65-F5344CB8AC3E}">
        <p14:creationId xmlns:p14="http://schemas.microsoft.com/office/powerpoint/2010/main" val="3345672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What characteristics of ASD might place people at risk of engaging in criminal-level sexual behavior?  </a:t>
            </a:r>
            <a:endParaRPr lang="en-US" sz="4000" dirty="0"/>
          </a:p>
        </p:txBody>
      </p:sp>
      <p:sp>
        <p:nvSpPr>
          <p:cNvPr id="2" name="Title 1"/>
          <p:cNvSpPr>
            <a:spLocks noGrp="1"/>
          </p:cNvSpPr>
          <p:nvPr>
            <p:ph type="title"/>
          </p:nvPr>
        </p:nvSpPr>
        <p:spPr/>
        <p:txBody>
          <a:bodyPr>
            <a:normAutofit fontScale="90000"/>
          </a:bodyPr>
          <a:lstStyle/>
          <a:p>
            <a:r>
              <a:rPr lang="en-US" dirty="0" smtClean="0">
                <a:solidFill>
                  <a:srgbClr val="EA7125"/>
                </a:solidFill>
              </a:rPr>
              <a:t>Framing the Discussion of Sexual Offending and ASD</a:t>
            </a:r>
            <a:endParaRPr lang="en-US" dirty="0">
              <a:solidFill>
                <a:srgbClr val="EA7125"/>
              </a:solidFill>
            </a:endParaRPr>
          </a:p>
        </p:txBody>
      </p:sp>
    </p:spTree>
    <p:extLst>
      <p:ext uri="{BB962C8B-B14F-4D97-AF65-F5344CB8AC3E}">
        <p14:creationId xmlns:p14="http://schemas.microsoft.com/office/powerpoint/2010/main" val="757255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1"/>
            <a:ext cx="8839200" cy="3962400"/>
          </a:xfrm>
        </p:spPr>
        <p:txBody>
          <a:bodyPr>
            <a:normAutofit fontScale="92500" lnSpcReduction="20000"/>
          </a:bodyPr>
          <a:lstStyle/>
          <a:p>
            <a:r>
              <a:rPr lang="en-US" dirty="0" smtClean="0"/>
              <a:t>Adolescence as “The Second Crisis”- Individuals </a:t>
            </a:r>
            <a:r>
              <a:rPr lang="en-US" dirty="0"/>
              <a:t>with ASD may have sexual feelings that are out-of-sync with their level of social development and awareness </a:t>
            </a:r>
          </a:p>
          <a:p>
            <a:r>
              <a:rPr lang="en-US" dirty="0" smtClean="0"/>
              <a:t>Social </a:t>
            </a:r>
            <a:r>
              <a:rPr lang="en-US" dirty="0"/>
              <a:t>and sexual skill sets are likely to become more disparate with </a:t>
            </a:r>
            <a:r>
              <a:rPr lang="en-US" dirty="0" smtClean="0"/>
              <a:t>chronological </a:t>
            </a:r>
            <a:r>
              <a:rPr lang="en-US" dirty="0"/>
              <a:t>age and appearance </a:t>
            </a:r>
          </a:p>
          <a:p>
            <a:r>
              <a:rPr lang="en-US" dirty="0" smtClean="0"/>
              <a:t>Other </a:t>
            </a:r>
            <a:r>
              <a:rPr lang="en-US" dirty="0"/>
              <a:t>people, however, will base expectations on </a:t>
            </a:r>
            <a:r>
              <a:rPr lang="en-US" dirty="0" smtClean="0"/>
              <a:t>chronological </a:t>
            </a:r>
            <a:r>
              <a:rPr lang="en-US" dirty="0"/>
              <a:t>age, NOT their developmental age</a:t>
            </a:r>
            <a:r>
              <a:rPr lang="en-US" sz="1500" dirty="0"/>
              <a:t> </a:t>
            </a:r>
            <a:r>
              <a:rPr lang="en-US" sz="1500" dirty="0" smtClean="0"/>
              <a:t>(</a:t>
            </a:r>
            <a:r>
              <a:rPr lang="en-US" sz="1500" dirty="0"/>
              <a:t>American Academy of Pediatrics, 1996; Koller, 2000; Volkmar &amp; Wiesner, 2004) </a:t>
            </a:r>
          </a:p>
        </p:txBody>
      </p:sp>
      <p:sp>
        <p:nvSpPr>
          <p:cNvPr id="2" name="Title 1"/>
          <p:cNvSpPr>
            <a:spLocks noGrp="1"/>
          </p:cNvSpPr>
          <p:nvPr>
            <p:ph type="title"/>
          </p:nvPr>
        </p:nvSpPr>
        <p:spPr/>
        <p:txBody>
          <a:bodyPr/>
          <a:lstStyle/>
          <a:p>
            <a:r>
              <a:rPr lang="en-US" dirty="0" smtClean="0">
                <a:solidFill>
                  <a:srgbClr val="EA7125"/>
                </a:solidFill>
              </a:rPr>
              <a:t>Developmental Disparities</a:t>
            </a:r>
            <a:endParaRPr lang="en-US" dirty="0">
              <a:solidFill>
                <a:srgbClr val="EA7125"/>
              </a:solidFill>
            </a:endParaRPr>
          </a:p>
        </p:txBody>
      </p:sp>
    </p:spTree>
    <p:extLst>
      <p:ext uri="{BB962C8B-B14F-4D97-AF65-F5344CB8AC3E}">
        <p14:creationId xmlns:p14="http://schemas.microsoft.com/office/powerpoint/2010/main" val="1403705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p:txBody>
          <a:bodyPr>
            <a:normAutofit/>
          </a:bodyPr>
          <a:lstStyle/>
          <a:p>
            <a:endParaRPr lang="en-US" dirty="0"/>
          </a:p>
          <a:p>
            <a:r>
              <a:rPr lang="en-US" sz="4000" b="1" dirty="0" smtClean="0"/>
              <a:t>A</a:t>
            </a:r>
            <a:r>
              <a:rPr lang="en-US" sz="4000" b="1" dirty="0"/>
              <a:t>: </a:t>
            </a:r>
            <a:r>
              <a:rPr lang="en-US" sz="4000" dirty="0"/>
              <a:t>“[T]he hand is somewhere; </a:t>
            </a:r>
            <a:endParaRPr lang="en-US" sz="4000" dirty="0" smtClean="0"/>
          </a:p>
          <a:p>
            <a:endParaRPr lang="en-US" sz="4000" dirty="0"/>
          </a:p>
          <a:p>
            <a:r>
              <a:rPr lang="en-US" sz="4000" dirty="0" smtClean="0"/>
              <a:t>he </a:t>
            </a:r>
            <a:r>
              <a:rPr lang="en-US" sz="4000" dirty="0"/>
              <a:t>chopped it off.” </a:t>
            </a:r>
            <a:r>
              <a:rPr lang="en-US" sz="1200" dirty="0" smtClean="0"/>
              <a:t>(</a:t>
            </a:r>
            <a:r>
              <a:rPr lang="en-US" sz="1300" dirty="0" err="1" smtClean="0"/>
              <a:t>Konstantareas</a:t>
            </a:r>
            <a:r>
              <a:rPr lang="en-US" sz="1300" dirty="0" smtClean="0"/>
              <a:t> </a:t>
            </a:r>
            <a:r>
              <a:rPr lang="en-US" sz="1300" dirty="0"/>
              <a:t>&amp; </a:t>
            </a:r>
            <a:r>
              <a:rPr lang="en-US" sz="1300" dirty="0" err="1"/>
              <a:t>Lunsky</a:t>
            </a:r>
            <a:r>
              <a:rPr lang="en-US" sz="1300" dirty="0"/>
              <a:t>, 1997, p. </a:t>
            </a:r>
            <a:r>
              <a:rPr lang="en-US" sz="1300" dirty="0" smtClean="0"/>
              <a:t>411)</a:t>
            </a:r>
            <a:endParaRPr lang="en-US" sz="1300" dirty="0"/>
          </a:p>
          <a:p>
            <a:pPr marL="109728" indent="0">
              <a:buNone/>
            </a:pPr>
            <a:endParaRPr lang="en-US" sz="4000" dirty="0"/>
          </a:p>
        </p:txBody>
      </p:sp>
      <p:sp>
        <p:nvSpPr>
          <p:cNvPr id="2" name="Title 1"/>
          <p:cNvSpPr>
            <a:spLocks noGrp="1"/>
          </p:cNvSpPr>
          <p:nvPr>
            <p:ph type="title"/>
          </p:nvPr>
        </p:nvSpPr>
        <p:spPr>
          <a:xfrm>
            <a:off x="0" y="0"/>
            <a:ext cx="9144000" cy="1371600"/>
          </a:xfrm>
        </p:spPr>
        <p:txBody>
          <a:bodyPr>
            <a:normAutofit fontScale="90000"/>
          </a:bodyPr>
          <a:lstStyle/>
          <a:p>
            <a:r>
              <a:rPr lang="en-US" sz="4400" dirty="0" smtClean="0">
                <a:solidFill>
                  <a:srgbClr val="EA7125"/>
                </a:solidFill>
              </a:rPr>
              <a:t/>
            </a:r>
            <a:br>
              <a:rPr lang="en-US" sz="4400" dirty="0" smtClean="0">
                <a:solidFill>
                  <a:srgbClr val="EA7125"/>
                </a:solidFill>
              </a:rPr>
            </a:br>
            <a:r>
              <a:rPr lang="en-US" sz="4400" dirty="0" smtClean="0">
                <a:solidFill>
                  <a:srgbClr val="EA7125"/>
                </a:solidFill>
              </a:rPr>
              <a:t>Q</a:t>
            </a:r>
            <a:r>
              <a:rPr lang="en-US" sz="4400" dirty="0">
                <a:solidFill>
                  <a:srgbClr val="EA7125"/>
                </a:solidFill>
              </a:rPr>
              <a:t>: What is this man doing? </a:t>
            </a:r>
            <a:br>
              <a:rPr lang="en-US" sz="4400" dirty="0">
                <a:solidFill>
                  <a:srgbClr val="EA7125"/>
                </a:solidFill>
              </a:rPr>
            </a:br>
            <a:r>
              <a:rPr lang="en-US" dirty="0">
                <a:solidFill>
                  <a:srgbClr val="EA7125"/>
                </a:solidFill>
              </a:rPr>
              <a:t/>
            </a:r>
            <a:br>
              <a:rPr lang="en-US" dirty="0">
                <a:solidFill>
                  <a:srgbClr val="EA7125"/>
                </a:solidFill>
              </a:rPr>
            </a:br>
            <a:endParaRPr lang="en-US" dirty="0">
              <a:solidFill>
                <a:srgbClr val="EA7125"/>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958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1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49363"/>
            <a:ext cx="4419600" cy="4237037"/>
          </a:xfrm>
        </p:spPr>
        <p:txBody>
          <a:bodyPr>
            <a:normAutofit fontScale="77500" lnSpcReduction="20000"/>
          </a:bodyPr>
          <a:lstStyle/>
          <a:p>
            <a:r>
              <a:rPr lang="en-US" dirty="0" smtClean="0"/>
              <a:t>Legal Pornography &gt; 20 Billion dollar a year global industry </a:t>
            </a:r>
            <a:r>
              <a:rPr lang="en-US" sz="1400" dirty="0" smtClean="0"/>
              <a:t>(Barrett, 2012)</a:t>
            </a:r>
          </a:p>
          <a:p>
            <a:r>
              <a:rPr lang="en-US" dirty="0" smtClean="0"/>
              <a:t>The majority of viewers are male.</a:t>
            </a:r>
          </a:p>
          <a:p>
            <a:r>
              <a:rPr lang="en-US" dirty="0" smtClean="0"/>
              <a:t>Places viewers at risk for: </a:t>
            </a:r>
          </a:p>
          <a:p>
            <a:r>
              <a:rPr lang="en-US" dirty="0" smtClean="0"/>
              <a:t>31% increased risk of developing sexually deviant tendencies</a:t>
            </a:r>
          </a:p>
          <a:p>
            <a:r>
              <a:rPr lang="en-US" dirty="0" smtClean="0"/>
              <a:t>22% increased risk of committing a sexual offense</a:t>
            </a:r>
          </a:p>
          <a:p>
            <a:r>
              <a:rPr lang="en-US" dirty="0" smtClean="0"/>
              <a:t>31% increased risk of accepting rape myths</a:t>
            </a:r>
          </a:p>
          <a:p>
            <a:endParaRPr lang="en-US" dirty="0" smtClean="0"/>
          </a:p>
          <a:p>
            <a:pPr marL="109728" indent="0">
              <a:buNone/>
            </a:pPr>
            <a:endParaRPr lang="en-US" sz="1400" dirty="0"/>
          </a:p>
          <a:p>
            <a:pPr marL="0" indent="0">
              <a:buNone/>
            </a:pPr>
            <a:endParaRPr lang="en-US" dirty="0"/>
          </a:p>
        </p:txBody>
      </p:sp>
      <p:sp>
        <p:nvSpPr>
          <p:cNvPr id="6" name="Content Placeholder 5"/>
          <p:cNvSpPr>
            <a:spLocks noGrp="1"/>
          </p:cNvSpPr>
          <p:nvPr>
            <p:ph sz="half" idx="2"/>
          </p:nvPr>
        </p:nvSpPr>
        <p:spPr/>
        <p:txBody>
          <a:bodyPr>
            <a:normAutofit fontScale="77500" lnSpcReduction="20000"/>
          </a:bodyPr>
          <a:lstStyle/>
          <a:p>
            <a:endParaRPr lang="en-US"/>
          </a:p>
        </p:txBody>
      </p:sp>
      <p:sp>
        <p:nvSpPr>
          <p:cNvPr id="2" name="Title 1"/>
          <p:cNvSpPr>
            <a:spLocks noGrp="1"/>
          </p:cNvSpPr>
          <p:nvPr>
            <p:ph type="title"/>
          </p:nvPr>
        </p:nvSpPr>
        <p:spPr>
          <a:xfrm>
            <a:off x="12032" y="0"/>
            <a:ext cx="8229600" cy="868362"/>
          </a:xfrm>
        </p:spPr>
        <p:txBody>
          <a:bodyPr/>
          <a:lstStyle/>
          <a:p>
            <a:pPr algn="l"/>
            <a:r>
              <a:rPr lang="en-US" dirty="0" smtClean="0">
                <a:solidFill>
                  <a:srgbClr val="EA7125"/>
                </a:solidFill>
              </a:rPr>
              <a:t>Internet</a:t>
            </a:r>
            <a:endParaRPr lang="en-US" dirty="0">
              <a:solidFill>
                <a:srgbClr val="EA7125"/>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97230"/>
            <a:ext cx="4800600" cy="616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901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14400"/>
            <a:ext cx="5334000" cy="4038600"/>
          </a:xfrm>
        </p:spPr>
        <p:txBody>
          <a:bodyPr>
            <a:normAutofit fontScale="85000" lnSpcReduction="20000"/>
          </a:bodyPr>
          <a:lstStyle/>
          <a:p>
            <a:r>
              <a:rPr lang="en-US" dirty="0" smtClean="0"/>
              <a:t>Adolescents with ASD spend more time online than in any other leisure activity </a:t>
            </a:r>
            <a:r>
              <a:rPr lang="en-US" sz="1200" dirty="0" smtClean="0"/>
              <a:t>(</a:t>
            </a:r>
            <a:r>
              <a:rPr lang="en-US" sz="1200" dirty="0"/>
              <a:t>Mazurek &amp; Wenstrup, </a:t>
            </a:r>
            <a:r>
              <a:rPr lang="en-US" sz="1200" dirty="0" smtClean="0"/>
              <a:t>2013)</a:t>
            </a:r>
          </a:p>
          <a:p>
            <a:r>
              <a:rPr lang="en-US" dirty="0" smtClean="0"/>
              <a:t>In the absence of ASD specific sexuality education and information from peer confederates, adolescents with ASD often turn to the internet for information about sex. </a:t>
            </a:r>
          </a:p>
          <a:p>
            <a:r>
              <a:rPr lang="en-US" dirty="0"/>
              <a:t>FREE </a:t>
            </a:r>
            <a:r>
              <a:rPr lang="en-US" dirty="0" smtClean="0"/>
              <a:t>pornography websites </a:t>
            </a:r>
            <a:r>
              <a:rPr lang="en-US" dirty="0"/>
              <a:t>comprise </a:t>
            </a:r>
            <a:r>
              <a:rPr lang="en-US" dirty="0">
                <a:solidFill>
                  <a:srgbClr val="EA7125"/>
                </a:solidFill>
              </a:rPr>
              <a:t>70-80%</a:t>
            </a:r>
            <a:r>
              <a:rPr lang="en-US" dirty="0">
                <a:solidFill>
                  <a:srgbClr val="FF0000"/>
                </a:solidFill>
              </a:rPr>
              <a:t> </a:t>
            </a:r>
            <a:r>
              <a:rPr lang="en-US" dirty="0"/>
              <a:t>of all adult material online (bait). </a:t>
            </a:r>
          </a:p>
          <a:p>
            <a:pPr marL="109728" indent="0">
              <a:buNone/>
            </a:pPr>
            <a:endParaRPr lang="en-US" dirty="0" smtClean="0"/>
          </a:p>
        </p:txBody>
      </p:sp>
      <p:sp>
        <p:nvSpPr>
          <p:cNvPr id="2" name="Title 1"/>
          <p:cNvSpPr>
            <a:spLocks noGrp="1"/>
          </p:cNvSpPr>
          <p:nvPr>
            <p:ph type="title"/>
          </p:nvPr>
        </p:nvSpPr>
        <p:spPr>
          <a:xfrm>
            <a:off x="425116" y="0"/>
            <a:ext cx="8229600" cy="1143000"/>
          </a:xfrm>
        </p:spPr>
        <p:txBody>
          <a:bodyPr>
            <a:normAutofit/>
          </a:bodyPr>
          <a:lstStyle/>
          <a:p>
            <a:pPr algn="ctr"/>
            <a:r>
              <a:rPr lang="en-US" sz="3200" dirty="0" smtClean="0">
                <a:solidFill>
                  <a:srgbClr val="EA7125"/>
                </a:solidFill>
              </a:rPr>
              <a:t>Vulnerabilities of Internet Users with ASD</a:t>
            </a:r>
            <a:endParaRPr lang="en-US" sz="3200" dirty="0">
              <a:solidFill>
                <a:srgbClr val="EA7125"/>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914399"/>
            <a:ext cx="3629527" cy="401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554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EA7125"/>
                </a:solidFill>
                <a:effectLst>
                  <a:outerShdw blurRad="38100" dist="38100" dir="2700000" algn="tl">
                    <a:srgbClr val="000000">
                      <a:alpha val="43137"/>
                    </a:srgbClr>
                  </a:outerShdw>
                </a:effectLst>
              </a:rPr>
              <a:t>Thank you to our presenters!</a:t>
            </a:r>
            <a:endParaRPr lang="en-US" b="1" dirty="0">
              <a:solidFill>
                <a:srgbClr val="EA712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4343400"/>
          </a:xfrm>
        </p:spPr>
        <p:txBody>
          <a:bodyPr numCol="1">
            <a:normAutofit/>
          </a:bodyPr>
          <a:lstStyle/>
          <a:p>
            <a:pPr>
              <a:buFont typeface="Trebuchet MS" panose="020B0603020202020204" pitchFamily="34" charset="0"/>
              <a:buChar char="—"/>
            </a:pPr>
            <a:r>
              <a:rPr lang="en-US" b="1" dirty="0" smtClean="0">
                <a:solidFill>
                  <a:srgbClr val="44697D"/>
                </a:solidFill>
              </a:rPr>
              <a:t>Dr. Alexander Westphal</a:t>
            </a:r>
            <a:r>
              <a:rPr lang="en-US" b="1" dirty="0" smtClean="0"/>
              <a:t/>
            </a:r>
            <a:br>
              <a:rPr lang="en-US" b="1" dirty="0" smtClean="0"/>
            </a:br>
            <a:r>
              <a:rPr lang="en-US" dirty="0" smtClean="0"/>
              <a:t>Autism Spectrum Disorder and Sexual Misbehavior: A Theoretical Perspective</a:t>
            </a:r>
          </a:p>
          <a:p>
            <a:pPr>
              <a:buFont typeface="Trebuchet MS" panose="020B0603020202020204" pitchFamily="34" charset="0"/>
              <a:buChar char="—"/>
            </a:pPr>
            <a:r>
              <a:rPr lang="en-US" b="1" dirty="0" smtClean="0">
                <a:solidFill>
                  <a:srgbClr val="44697D"/>
                </a:solidFill>
              </a:rPr>
              <a:t>Dr. Laurie Sperry</a:t>
            </a:r>
            <a:r>
              <a:rPr lang="en-US" dirty="0" smtClean="0"/>
              <a:t/>
            </a:r>
            <a:br>
              <a:rPr lang="en-US" dirty="0" smtClean="0"/>
            </a:br>
            <a:r>
              <a:rPr lang="en-US" dirty="0" smtClean="0"/>
              <a:t>Sexual Offending and ASD: Risks and Vulnerabilities</a:t>
            </a:r>
          </a:p>
          <a:p>
            <a:pPr>
              <a:buFont typeface="Trebuchet MS" panose="020B0603020202020204" pitchFamily="34" charset="0"/>
              <a:buChar char="—"/>
            </a:pPr>
            <a:r>
              <a:rPr lang="en-US" b="1" dirty="0" smtClean="0">
                <a:solidFill>
                  <a:srgbClr val="44697D"/>
                </a:solidFill>
              </a:rPr>
              <a:t>Dr. Rachel Loftin</a:t>
            </a:r>
            <a:r>
              <a:rPr lang="en-US" dirty="0" smtClean="0"/>
              <a:t/>
            </a:r>
            <a:br>
              <a:rPr lang="en-US" dirty="0" smtClean="0"/>
            </a:br>
            <a:r>
              <a:rPr lang="en-US" dirty="0" smtClean="0"/>
              <a:t>Sexuality Education and ASD</a:t>
            </a:r>
            <a:endParaRPr lang="en-US" dirty="0"/>
          </a:p>
        </p:txBody>
      </p:sp>
    </p:spTree>
    <p:extLst>
      <p:ext uri="{BB962C8B-B14F-4D97-AF65-F5344CB8AC3E}">
        <p14:creationId xmlns:p14="http://schemas.microsoft.com/office/powerpoint/2010/main" val="356972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4114800"/>
          </a:xfrm>
        </p:spPr>
        <p:txBody>
          <a:bodyPr>
            <a:normAutofit fontScale="85000" lnSpcReduction="20000"/>
          </a:bodyPr>
          <a:lstStyle/>
          <a:p>
            <a:r>
              <a:rPr lang="en-US" b="1" dirty="0" smtClean="0"/>
              <a:t>Bandura</a:t>
            </a:r>
            <a:r>
              <a:rPr lang="en-US" dirty="0" smtClean="0"/>
              <a:t>- modeling has a profound impact on the development of children (1977). </a:t>
            </a:r>
          </a:p>
          <a:p>
            <a:r>
              <a:rPr lang="en-US" b="1" dirty="0" smtClean="0"/>
              <a:t>Video modeling</a:t>
            </a:r>
            <a:r>
              <a:rPr lang="en-US" dirty="0" smtClean="0"/>
              <a:t>-Technique that involves demonstration of desired behaviors through video representation of the behavior.</a:t>
            </a:r>
          </a:p>
          <a:p>
            <a:r>
              <a:rPr lang="en-US" b="1" dirty="0" smtClean="0"/>
              <a:t>As an Intervention</a:t>
            </a:r>
            <a:r>
              <a:rPr lang="en-US" dirty="0" smtClean="0"/>
              <a:t>-person with ASD watches the video demonstration of a behavior and then imitates the behavior of the model (Bellini &amp; Akullian, 2007). </a:t>
            </a:r>
          </a:p>
          <a:p>
            <a:r>
              <a:rPr lang="en-US" b="1" dirty="0" smtClean="0">
                <a:solidFill>
                  <a:srgbClr val="EA7125"/>
                </a:solidFill>
              </a:rPr>
              <a:t>Pornography As a Video Model for Inappropriate Behavior- </a:t>
            </a:r>
            <a:r>
              <a:rPr lang="en-US" dirty="0" smtClean="0"/>
              <a:t>due to difficulties with</a:t>
            </a:r>
            <a:r>
              <a:rPr lang="en-US" dirty="0" smtClean="0">
                <a:solidFill>
                  <a:srgbClr val="FF0000"/>
                </a:solidFill>
              </a:rPr>
              <a:t> </a:t>
            </a:r>
            <a:r>
              <a:rPr lang="en-US" b="1" dirty="0" smtClean="0">
                <a:solidFill>
                  <a:srgbClr val="EA7125"/>
                </a:solidFill>
              </a:rPr>
              <a:t>Syllogistic Reasoning </a:t>
            </a:r>
            <a:r>
              <a:rPr lang="en-US" dirty="0" smtClean="0"/>
              <a:t>and </a:t>
            </a:r>
            <a:r>
              <a:rPr lang="en-US" b="1" dirty="0" smtClean="0">
                <a:solidFill>
                  <a:srgbClr val="EA7125"/>
                </a:solidFill>
              </a:rPr>
              <a:t>belief persistence</a:t>
            </a:r>
            <a:endParaRPr lang="en-US" b="1" dirty="0">
              <a:solidFill>
                <a:srgbClr val="EA7125"/>
              </a:solidFill>
            </a:endParaRPr>
          </a:p>
        </p:txBody>
      </p:sp>
      <p:sp>
        <p:nvSpPr>
          <p:cNvPr id="2" name="Title 1"/>
          <p:cNvSpPr>
            <a:spLocks noGrp="1"/>
          </p:cNvSpPr>
          <p:nvPr>
            <p:ph type="title"/>
          </p:nvPr>
        </p:nvSpPr>
        <p:spPr>
          <a:xfrm>
            <a:off x="457200" y="28074"/>
            <a:ext cx="8229600" cy="1143000"/>
          </a:xfrm>
        </p:spPr>
        <p:txBody>
          <a:bodyPr>
            <a:normAutofit/>
          </a:bodyPr>
          <a:lstStyle/>
          <a:p>
            <a:r>
              <a:rPr lang="en-US" dirty="0" smtClean="0">
                <a:solidFill>
                  <a:srgbClr val="EA7125"/>
                </a:solidFill>
              </a:rPr>
              <a:t>Video Modeling</a:t>
            </a:r>
            <a:endParaRPr lang="en-US" dirty="0">
              <a:solidFill>
                <a:srgbClr val="EA7125"/>
              </a:solidFill>
            </a:endParaRPr>
          </a:p>
        </p:txBody>
      </p:sp>
    </p:spTree>
    <p:extLst>
      <p:ext uri="{BB962C8B-B14F-4D97-AF65-F5344CB8AC3E}">
        <p14:creationId xmlns:p14="http://schemas.microsoft.com/office/powerpoint/2010/main" val="1749406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99" y="28074"/>
            <a:ext cx="8918575" cy="1143000"/>
          </a:xfrm>
        </p:spPr>
        <p:txBody>
          <a:bodyPr>
            <a:normAutofit fontScale="90000"/>
          </a:bodyPr>
          <a:lstStyle/>
          <a:p>
            <a:r>
              <a:rPr lang="en-US" b="1" dirty="0" smtClean="0">
                <a:solidFill>
                  <a:srgbClr val="EA7125"/>
                </a:solidFill>
              </a:rPr>
              <a:t>Potential Pathways to Offending for People with ASD </a:t>
            </a:r>
            <a:endParaRPr lang="en-US" b="1" dirty="0">
              <a:solidFill>
                <a:srgbClr val="EA7125"/>
              </a:solidFill>
            </a:endParaRPr>
          </a:p>
        </p:txBody>
      </p:sp>
      <p:sp>
        <p:nvSpPr>
          <p:cNvPr id="7" name="Text Placeholder 6"/>
          <p:cNvSpPr>
            <a:spLocks noGrp="1"/>
          </p:cNvSpPr>
          <p:nvPr>
            <p:ph type="body" sz="half" idx="3"/>
          </p:nvPr>
        </p:nvSpPr>
        <p:spPr>
          <a:xfrm>
            <a:off x="4804611" y="1491734"/>
            <a:ext cx="4041775" cy="441340"/>
          </a:xfrm>
          <a:solidFill>
            <a:srgbClr val="44697D"/>
          </a:solidFill>
        </p:spPr>
        <p:txBody>
          <a:bodyPr>
            <a:normAutofit lnSpcReduction="10000"/>
          </a:bodyPr>
          <a:lstStyle/>
          <a:p>
            <a:pPr algn="ctr"/>
            <a:r>
              <a:rPr lang="en-US" dirty="0" smtClean="0">
                <a:solidFill>
                  <a:srgbClr val="FFCB00"/>
                </a:solidFill>
              </a:rPr>
              <a:t>ASD</a:t>
            </a:r>
            <a:endParaRPr lang="en-US" dirty="0">
              <a:solidFill>
                <a:srgbClr val="FFCB00"/>
              </a:solidFill>
            </a:endParaRPr>
          </a:p>
        </p:txBody>
      </p:sp>
      <p:sp>
        <p:nvSpPr>
          <p:cNvPr id="6" name="Content Placeholder 5"/>
          <p:cNvSpPr>
            <a:spLocks noGrp="1"/>
          </p:cNvSpPr>
          <p:nvPr>
            <p:ph sz="quarter" idx="2"/>
          </p:nvPr>
        </p:nvSpPr>
        <p:spPr>
          <a:xfrm>
            <a:off x="304800" y="1720334"/>
            <a:ext cx="4230686" cy="3004066"/>
          </a:xfrm>
        </p:spPr>
        <p:txBody>
          <a:bodyPr>
            <a:normAutofit fontScale="85000" lnSpcReduction="20000"/>
          </a:bodyPr>
          <a:lstStyle/>
          <a:p>
            <a:pPr marL="109728" indent="0">
              <a:buNone/>
            </a:pPr>
            <a:endParaRPr lang="en-US" dirty="0"/>
          </a:p>
          <a:p>
            <a:r>
              <a:rPr lang="en-US" dirty="0" smtClean="0"/>
              <a:t>Process </a:t>
            </a:r>
            <a:r>
              <a:rPr lang="en-US" dirty="0"/>
              <a:t>models and pathways to pedophilia </a:t>
            </a:r>
            <a:r>
              <a:rPr lang="en-US" sz="1200" dirty="0"/>
              <a:t>(Beech, 2010; Finkelhor, 1984)</a:t>
            </a:r>
          </a:p>
          <a:p>
            <a:endParaRPr lang="en-US" dirty="0"/>
          </a:p>
          <a:p>
            <a:r>
              <a:rPr lang="en-US" b="1" dirty="0"/>
              <a:t>Attractors</a:t>
            </a:r>
            <a:r>
              <a:rPr lang="en-US" dirty="0"/>
              <a:t>-items used to attract children</a:t>
            </a:r>
          </a:p>
          <a:p>
            <a:pPr marL="109728" indent="0">
              <a:buNone/>
            </a:pPr>
            <a:endParaRPr lang="en-US" dirty="0"/>
          </a:p>
          <a:p>
            <a:r>
              <a:rPr lang="en-US" b="1" dirty="0"/>
              <a:t>Interactors</a:t>
            </a:r>
            <a:r>
              <a:rPr lang="en-US" dirty="0"/>
              <a:t>-items, activities used to lower inhibitions and heighten arousal in children </a:t>
            </a:r>
          </a:p>
          <a:p>
            <a:endParaRPr lang="en-US" dirty="0"/>
          </a:p>
        </p:txBody>
      </p:sp>
      <p:graphicFrame>
        <p:nvGraphicFramePr>
          <p:cNvPr id="9" name="Content Placeholder 3"/>
          <p:cNvGraphicFramePr>
            <a:graphicFrameLocks noGrp="1"/>
          </p:cNvGraphicFramePr>
          <p:nvPr>
            <p:ph sz="quarter" idx="4"/>
            <p:extLst>
              <p:ext uri="{D42A27DB-BD31-4B8C-83A1-F6EECF244321}">
                <p14:modId xmlns:p14="http://schemas.microsoft.com/office/powerpoint/2010/main" val="4190808542"/>
              </p:ext>
            </p:extLst>
          </p:nvPr>
        </p:nvGraphicFramePr>
        <p:xfrm>
          <a:off x="4800600" y="1905000"/>
          <a:ext cx="4041775" cy="394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4"/>
          <p:cNvSpPr>
            <a:spLocks noGrp="1"/>
          </p:cNvSpPr>
          <p:nvPr>
            <p:ph type="body" idx="1"/>
          </p:nvPr>
        </p:nvSpPr>
        <p:spPr>
          <a:xfrm>
            <a:off x="385011" y="1491734"/>
            <a:ext cx="4040188" cy="441340"/>
          </a:xfrm>
          <a:solidFill>
            <a:srgbClr val="44697D"/>
          </a:solidFill>
        </p:spPr>
        <p:txBody>
          <a:bodyPr>
            <a:normAutofit lnSpcReduction="10000"/>
          </a:bodyPr>
          <a:lstStyle/>
          <a:p>
            <a:pPr algn="ctr"/>
            <a:r>
              <a:rPr lang="en-US" dirty="0" smtClean="0">
                <a:solidFill>
                  <a:srgbClr val="FFCB00"/>
                </a:solidFill>
              </a:rPr>
              <a:t>General Population</a:t>
            </a:r>
            <a:r>
              <a:rPr lang="en-US" dirty="0" smtClean="0">
                <a:solidFill>
                  <a:srgbClr val="EA7125"/>
                </a:solidFill>
              </a:rPr>
              <a:t>	</a:t>
            </a:r>
            <a:endParaRPr lang="en-US" dirty="0">
              <a:solidFill>
                <a:srgbClr val="EA7125"/>
              </a:solidFill>
            </a:endParaRPr>
          </a:p>
        </p:txBody>
      </p:sp>
      <p:sp>
        <p:nvSpPr>
          <p:cNvPr id="11" name="TextBox 10"/>
          <p:cNvSpPr txBox="1"/>
          <p:nvPr/>
        </p:nvSpPr>
        <p:spPr>
          <a:xfrm>
            <a:off x="6019800" y="5662097"/>
            <a:ext cx="2016899" cy="369332"/>
          </a:xfrm>
          <a:prstGeom prst="rect">
            <a:avLst/>
          </a:prstGeom>
          <a:noFill/>
        </p:spPr>
        <p:txBody>
          <a:bodyPr wrap="none" rtlCol="0">
            <a:spAutoFit/>
          </a:bodyPr>
          <a:lstStyle/>
          <a:p>
            <a:r>
              <a:rPr lang="en-US" b="1" dirty="0" smtClean="0">
                <a:latin typeface="Trebuchet MS" panose="020B0603020202020204" pitchFamily="34" charset="0"/>
              </a:rPr>
              <a:t>Sexual Offending</a:t>
            </a:r>
            <a:endParaRPr lang="en-US" b="1" dirty="0">
              <a:latin typeface="Trebuchet MS" panose="020B0603020202020204" pitchFamily="34" charset="0"/>
            </a:endParaRPr>
          </a:p>
        </p:txBody>
      </p:sp>
    </p:spTree>
    <p:extLst>
      <p:ext uri="{BB962C8B-B14F-4D97-AF65-F5344CB8AC3E}">
        <p14:creationId xmlns:p14="http://schemas.microsoft.com/office/powerpoint/2010/main" val="2359593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rgbClr val="EA7125"/>
                </a:solidFill>
              </a:rPr>
              <a:t>Differences in Offending</a:t>
            </a:r>
            <a:endParaRPr lang="en-US" dirty="0">
              <a:solidFill>
                <a:srgbClr val="EA7125"/>
              </a:solidFill>
            </a:endParaRPr>
          </a:p>
        </p:txBody>
      </p:sp>
      <p:sp>
        <p:nvSpPr>
          <p:cNvPr id="5" name="Text Placeholder 4"/>
          <p:cNvSpPr>
            <a:spLocks noGrp="1"/>
          </p:cNvSpPr>
          <p:nvPr>
            <p:ph type="body" idx="1"/>
          </p:nvPr>
        </p:nvSpPr>
        <p:spPr>
          <a:xfrm>
            <a:off x="609600" y="1143000"/>
            <a:ext cx="4040188" cy="762000"/>
          </a:xfrm>
        </p:spPr>
        <p:txBody>
          <a:bodyPr>
            <a:normAutofit lnSpcReduction="10000"/>
          </a:bodyPr>
          <a:lstStyle/>
          <a:p>
            <a:r>
              <a:rPr lang="en-US" dirty="0" smtClean="0"/>
              <a:t>Quote from Sexual Offender WITHOUT Autism</a:t>
            </a:r>
            <a:endParaRPr lang="en-US" dirty="0"/>
          </a:p>
        </p:txBody>
      </p:sp>
      <p:sp>
        <p:nvSpPr>
          <p:cNvPr id="7" name="Text Placeholder 6"/>
          <p:cNvSpPr>
            <a:spLocks noGrp="1"/>
          </p:cNvSpPr>
          <p:nvPr>
            <p:ph type="body" sz="half" idx="3"/>
          </p:nvPr>
        </p:nvSpPr>
        <p:spPr>
          <a:xfrm>
            <a:off x="4800600" y="1143000"/>
            <a:ext cx="4041775" cy="762000"/>
          </a:xfrm>
        </p:spPr>
        <p:txBody>
          <a:bodyPr>
            <a:normAutofit lnSpcReduction="10000"/>
          </a:bodyPr>
          <a:lstStyle/>
          <a:p>
            <a:r>
              <a:rPr lang="en-US" dirty="0" smtClean="0"/>
              <a:t>Quote from Sexual Offender WITH Autism</a:t>
            </a:r>
            <a:endParaRPr lang="en-US" dirty="0"/>
          </a:p>
        </p:txBody>
      </p:sp>
      <p:sp>
        <p:nvSpPr>
          <p:cNvPr id="6" name="Content Placeholder 5"/>
          <p:cNvSpPr>
            <a:spLocks noGrp="1"/>
          </p:cNvSpPr>
          <p:nvPr>
            <p:ph sz="quarter" idx="2"/>
          </p:nvPr>
        </p:nvSpPr>
        <p:spPr>
          <a:xfrm>
            <a:off x="457200" y="1444294"/>
            <a:ext cx="4040188" cy="5108906"/>
          </a:xfrm>
        </p:spPr>
        <p:txBody>
          <a:bodyPr/>
          <a:lstStyle/>
          <a:p>
            <a:endParaRPr lang="en-US" dirty="0" smtClean="0"/>
          </a:p>
          <a:p>
            <a:endParaRPr lang="en-US" dirty="0"/>
          </a:p>
          <a:p>
            <a:r>
              <a:rPr lang="en-US" dirty="0" smtClean="0"/>
              <a:t>“Show me a kid who doesn’t know about sex…….</a:t>
            </a:r>
          </a:p>
          <a:p>
            <a:pPr marL="109728" indent="0">
              <a:buNone/>
            </a:pPr>
            <a:endParaRPr lang="en-US" dirty="0" smtClean="0"/>
          </a:p>
          <a:p>
            <a:r>
              <a:rPr lang="en-US" dirty="0" smtClean="0"/>
              <a:t> And I’ll show you my   next victim. </a:t>
            </a:r>
          </a:p>
        </p:txBody>
      </p:sp>
      <p:sp>
        <p:nvSpPr>
          <p:cNvPr id="8" name="Content Placeholder 7"/>
          <p:cNvSpPr>
            <a:spLocks noGrp="1"/>
          </p:cNvSpPr>
          <p:nvPr>
            <p:ph sz="quarter" idx="4"/>
          </p:nvPr>
        </p:nvSpPr>
        <p:spPr/>
        <p:txBody>
          <a:bodyPr>
            <a:normAutofit/>
          </a:bodyPr>
          <a:lstStyle/>
          <a:p>
            <a:endParaRPr lang="en-US" dirty="0" smtClean="0"/>
          </a:p>
          <a:p>
            <a:pPr marL="0" indent="0">
              <a:buNone/>
            </a:pPr>
            <a:endParaRPr lang="en-US" dirty="0"/>
          </a:p>
          <a:p>
            <a:endParaRPr lang="en-US" dirty="0" smtClean="0"/>
          </a:p>
          <a:p>
            <a:r>
              <a:rPr lang="en-US" dirty="0" smtClean="0"/>
              <a:t>I learned the rules….</a:t>
            </a:r>
          </a:p>
          <a:p>
            <a:pPr marL="0" indent="0">
              <a:buNone/>
            </a:pPr>
            <a:endParaRPr lang="en-US" dirty="0" smtClean="0"/>
          </a:p>
          <a:p>
            <a:pPr marL="109728" indent="0">
              <a:buNone/>
            </a:pPr>
            <a:endParaRPr lang="en-US" dirty="0"/>
          </a:p>
          <a:p>
            <a:endParaRPr lang="en-US" dirty="0" smtClean="0"/>
          </a:p>
          <a:p>
            <a:r>
              <a:rPr lang="en-US" dirty="0" smtClean="0"/>
              <a:t>By breaking them</a:t>
            </a:r>
            <a:endParaRPr lang="en-US" dirty="0"/>
          </a:p>
        </p:txBody>
      </p:sp>
    </p:spTree>
    <p:extLst>
      <p:ext uri="{BB962C8B-B14F-4D97-AF65-F5344CB8AC3E}">
        <p14:creationId xmlns:p14="http://schemas.microsoft.com/office/powerpoint/2010/main" val="7784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anim calcmode="lin" valueType="num">
                                      <p:cBhvr>
                                        <p:cTn id="2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Laurie Sperry</a:t>
            </a:r>
            <a:endParaRPr lang="en-US" dirty="0"/>
          </a:p>
        </p:txBody>
      </p:sp>
      <p:sp>
        <p:nvSpPr>
          <p:cNvPr id="8" name="Subtitle 7"/>
          <p:cNvSpPr>
            <a:spLocks noGrp="1"/>
          </p:cNvSpPr>
          <p:nvPr>
            <p:ph type="subTitle" idx="1"/>
          </p:nvPr>
        </p:nvSpPr>
        <p:spPr/>
        <p:txBody>
          <a:bodyPr/>
          <a:lstStyle/>
          <a:p>
            <a:r>
              <a:rPr lang="en-US" dirty="0" smtClean="0">
                <a:hlinkClick r:id="rId2"/>
              </a:rPr>
              <a:t>lasperry@hotmail.com</a:t>
            </a:r>
            <a:r>
              <a:rPr lang="en-US" dirty="0" smtClean="0"/>
              <a:t> </a:t>
            </a:r>
            <a:endParaRPr lang="en-US" dirty="0"/>
          </a:p>
        </p:txBody>
      </p:sp>
    </p:spTree>
    <p:extLst>
      <p:ext uri="{BB962C8B-B14F-4D97-AF65-F5344CB8AC3E}">
        <p14:creationId xmlns:p14="http://schemas.microsoft.com/office/powerpoint/2010/main" val="2892349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14400"/>
            <a:ext cx="9067800" cy="4191000"/>
          </a:xfrm>
        </p:spPr>
        <p:txBody>
          <a:bodyPr>
            <a:noAutofit/>
          </a:bodyPr>
          <a:lstStyle/>
          <a:p>
            <a:r>
              <a:rPr lang="en-US" sz="1400" dirty="0"/>
              <a:t>American Academy of Pediatrics Committee on Children with Disabilities (1996). Sexuality education of children and adolescents with developmental disabilities. </a:t>
            </a:r>
            <a:r>
              <a:rPr lang="en-US" sz="1400" i="1" dirty="0"/>
              <a:t>Pediatrics, 97</a:t>
            </a:r>
            <a:r>
              <a:rPr lang="en-US" sz="1400" dirty="0"/>
              <a:t>(2), 275-278. </a:t>
            </a:r>
            <a:endParaRPr lang="en-US" sz="1400" dirty="0" smtClean="0"/>
          </a:p>
          <a:p>
            <a:r>
              <a:rPr lang="en-US" sz="1400" dirty="0"/>
              <a:t>Bandura, A. (1977). Social learning theory</a:t>
            </a:r>
            <a:r>
              <a:rPr lang="en-US" sz="1400" dirty="0" smtClean="0"/>
              <a:t>.</a:t>
            </a:r>
          </a:p>
          <a:p>
            <a:r>
              <a:rPr lang="en-US" sz="1400" dirty="0"/>
              <a:t>Beech, A.R. (2010).  Sexual offenders.  In J.M.Brown &amp; E.A. Campbell (Eds.)</a:t>
            </a:r>
            <a:r>
              <a:rPr lang="en-US" sz="1400" i="1" dirty="0"/>
              <a:t> The Cambridge Handbook of Forensic Psychology. </a:t>
            </a:r>
            <a:r>
              <a:rPr lang="en-US" sz="1400" dirty="0"/>
              <a:t>New York: New York:  Cambridge University Press.  pp </a:t>
            </a:r>
            <a:r>
              <a:rPr lang="en-US" sz="1400" dirty="0" smtClean="0"/>
              <a:t>102-110</a:t>
            </a:r>
          </a:p>
          <a:p>
            <a:r>
              <a:rPr lang="en-US" sz="1400" dirty="0"/>
              <a:t>Bellini, S., &amp; Akullian, J. (2007). A meta-analysis of video modeling and video self-modeling interventions for children and adolescents with autism spectrum disorders. </a:t>
            </a:r>
            <a:r>
              <a:rPr lang="en-US" sz="1400" i="1" dirty="0"/>
              <a:t>Exceptional children</a:t>
            </a:r>
            <a:r>
              <a:rPr lang="en-US" sz="1400" dirty="0"/>
              <a:t>, </a:t>
            </a:r>
            <a:r>
              <a:rPr lang="en-US" sz="1400" i="1" dirty="0"/>
              <a:t>73</a:t>
            </a:r>
            <a:r>
              <a:rPr lang="en-US" sz="1400" dirty="0"/>
              <a:t>(3), 264-287</a:t>
            </a:r>
            <a:r>
              <a:rPr lang="en-US" sz="1400" dirty="0" smtClean="0"/>
              <a:t>.</a:t>
            </a:r>
          </a:p>
          <a:p>
            <a:r>
              <a:rPr lang="en-US" sz="1400" dirty="0"/>
              <a:t>Finkelhor, D. (1984).  </a:t>
            </a:r>
            <a:r>
              <a:rPr lang="en-US" sz="1400" i="1" dirty="0"/>
              <a:t>Child sexual abuse:  New theory and research.  </a:t>
            </a:r>
            <a:r>
              <a:rPr lang="en-US" sz="1400" dirty="0"/>
              <a:t>New York:  Free Press</a:t>
            </a:r>
            <a:r>
              <a:rPr lang="en-US" sz="1400" dirty="0" smtClean="0"/>
              <a:t>.</a:t>
            </a:r>
          </a:p>
          <a:p>
            <a:r>
              <a:rPr lang="en-US" sz="1400" dirty="0" err="1" smtClean="0"/>
              <a:t>Koller</a:t>
            </a:r>
            <a:r>
              <a:rPr lang="en-US" sz="1400" dirty="0"/>
              <a:t>, R. (2000). Sexuality and adolescents with autism. </a:t>
            </a:r>
            <a:r>
              <a:rPr lang="en-US" sz="1400" i="1" dirty="0"/>
              <a:t>Sexuality and Disability, 18</a:t>
            </a:r>
            <a:r>
              <a:rPr lang="en-US" sz="1400" dirty="0"/>
              <a:t>(2), </a:t>
            </a:r>
            <a:r>
              <a:rPr lang="en-US" sz="1400" dirty="0" smtClean="0"/>
              <a:t>125-135.</a:t>
            </a:r>
          </a:p>
          <a:p>
            <a:r>
              <a:rPr lang="en-US" sz="1400" dirty="0" err="1" smtClean="0"/>
              <a:t>Konstantareas</a:t>
            </a:r>
            <a:r>
              <a:rPr lang="en-US" sz="1400" dirty="0"/>
              <a:t>, M. &amp; </a:t>
            </a:r>
            <a:r>
              <a:rPr lang="en-US" sz="1400" dirty="0" err="1"/>
              <a:t>Lunsky</a:t>
            </a:r>
            <a:r>
              <a:rPr lang="en-US" sz="1400" dirty="0"/>
              <a:t>, Y. (1997). </a:t>
            </a:r>
            <a:r>
              <a:rPr lang="en-US" sz="1400" dirty="0" err="1"/>
              <a:t>Sociosexual</a:t>
            </a:r>
            <a:r>
              <a:rPr lang="en-US" sz="1400" dirty="0"/>
              <a:t> knowledge, experience, attitudes, and interests of individuals with autistic disorder and developmental delay. </a:t>
            </a:r>
            <a:r>
              <a:rPr lang="en-US" sz="1400" i="1" dirty="0"/>
              <a:t>Journal of Autism and Developmental Disorders, 27</a:t>
            </a:r>
            <a:r>
              <a:rPr lang="en-US" sz="1400" dirty="0"/>
              <a:t>(4), 397-413</a:t>
            </a:r>
          </a:p>
          <a:p>
            <a:r>
              <a:rPr lang="en-US" sz="1400" dirty="0"/>
              <a:t>Mazurek, M.O., &amp; Wenstrup, C. (2013).  Television, video game and social media use among children with ASD and typically developing siblings.  </a:t>
            </a:r>
            <a:r>
              <a:rPr lang="en-US" sz="1400" i="1" dirty="0"/>
              <a:t>Journal of Autism and Developmental Disorders, 43(6),</a:t>
            </a:r>
            <a:r>
              <a:rPr lang="en-US" sz="1400" dirty="0"/>
              <a:t> 1258-1271</a:t>
            </a:r>
            <a:r>
              <a:rPr lang="en-US" sz="1400" dirty="0" smtClean="0"/>
              <a:t>.</a:t>
            </a:r>
          </a:p>
          <a:p>
            <a:r>
              <a:rPr lang="en-US" sz="1400" dirty="0" err="1"/>
              <a:t>Volkmar</a:t>
            </a:r>
            <a:r>
              <a:rPr lang="en-US" sz="1400" dirty="0"/>
              <a:t>, F. &amp; </a:t>
            </a:r>
            <a:r>
              <a:rPr lang="en-US" sz="1400" dirty="0" err="1"/>
              <a:t>Wiesner</a:t>
            </a:r>
            <a:r>
              <a:rPr lang="en-US" sz="1400" dirty="0"/>
              <a:t>, L. (2004). </a:t>
            </a:r>
            <a:r>
              <a:rPr lang="en-US" sz="1400" i="1" dirty="0"/>
              <a:t>Healthcare For Children on the Autism Spectrum: A Guide to Medical, Nutritional, and Behavioral Issues</a:t>
            </a:r>
            <a:r>
              <a:rPr lang="en-US" sz="1400" dirty="0"/>
              <a:t>. Bethesda, MD: Woodbine House </a:t>
            </a:r>
          </a:p>
          <a:p>
            <a:endParaRPr lang="en-US" sz="1200" dirty="0"/>
          </a:p>
          <a:p>
            <a:endParaRPr lang="en-US" sz="1200" dirty="0"/>
          </a:p>
          <a:p>
            <a:endParaRPr lang="en-US" sz="1200" dirty="0"/>
          </a:p>
        </p:txBody>
      </p:sp>
      <p:sp>
        <p:nvSpPr>
          <p:cNvPr id="7" name="Title 6"/>
          <p:cNvSpPr>
            <a:spLocks noGrp="1"/>
          </p:cNvSpPr>
          <p:nvPr>
            <p:ph type="title"/>
          </p:nvPr>
        </p:nvSpPr>
        <p:spPr>
          <a:xfrm>
            <a:off x="457200" y="274638"/>
            <a:ext cx="8229600" cy="334962"/>
          </a:xfrm>
        </p:spPr>
        <p:txBody>
          <a:bodyPr>
            <a:normAutofit fontScale="90000"/>
          </a:bodyPr>
          <a:lstStyle/>
          <a:p>
            <a:pPr algn="ctr"/>
            <a:r>
              <a:rPr lang="en-US" dirty="0" smtClean="0">
                <a:solidFill>
                  <a:srgbClr val="EA7125"/>
                </a:solidFill>
              </a:rPr>
              <a:t>References </a:t>
            </a:r>
            <a:endParaRPr lang="en-US" dirty="0">
              <a:solidFill>
                <a:srgbClr val="EA7125"/>
              </a:solidFill>
            </a:endParaRPr>
          </a:p>
        </p:txBody>
      </p:sp>
    </p:spTree>
    <p:extLst>
      <p:ext uri="{BB962C8B-B14F-4D97-AF65-F5344CB8AC3E}">
        <p14:creationId xmlns:p14="http://schemas.microsoft.com/office/powerpoint/2010/main" val="2316951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altLang="en-US" smtClean="0"/>
              <a:t>Sexuality Education &amp; ASD</a:t>
            </a:r>
          </a:p>
        </p:txBody>
      </p:sp>
      <p:sp>
        <p:nvSpPr>
          <p:cNvPr id="3" name="Subtitle 2"/>
          <p:cNvSpPr>
            <a:spLocks noGrp="1"/>
          </p:cNvSpPr>
          <p:nvPr>
            <p:ph type="subTitle" idx="1"/>
          </p:nvPr>
        </p:nvSpPr>
        <p:spPr/>
        <p:txBody>
          <a:bodyPr/>
          <a:lstStyle/>
          <a:p>
            <a:pPr>
              <a:buFont typeface="Arial" charset="0"/>
              <a:buNone/>
              <a:defRPr/>
            </a:pPr>
            <a:r>
              <a:rPr lang="en-US" dirty="0" smtClean="0"/>
              <a:t>Rachel </a:t>
            </a:r>
            <a:r>
              <a:rPr lang="en-US" dirty="0" err="1" smtClean="0"/>
              <a:t>Loftin</a:t>
            </a:r>
            <a:r>
              <a:rPr lang="en-US" dirty="0" smtClean="0"/>
              <a:t>, PhD</a:t>
            </a:r>
          </a:p>
          <a:p>
            <a:pPr>
              <a:buFont typeface="Arial" charset="0"/>
              <a:buNone/>
              <a:defRPr/>
            </a:pPr>
            <a:r>
              <a:rPr lang="en-US" dirty="0" smtClean="0"/>
              <a:t>Clinical Director, AARTS Center</a:t>
            </a:r>
            <a:endParaRPr lang="en-US" dirty="0"/>
          </a:p>
        </p:txBody>
      </p:sp>
    </p:spTree>
    <p:extLst>
      <p:ext uri="{BB962C8B-B14F-4D97-AF65-F5344CB8AC3E}">
        <p14:creationId xmlns:p14="http://schemas.microsoft.com/office/powerpoint/2010/main" val="2629321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dirty="0" smtClean="0">
                <a:solidFill>
                  <a:srgbClr val="EA7125"/>
                </a:solidFill>
              </a:rPr>
              <a:t>Overview</a:t>
            </a:r>
          </a:p>
        </p:txBody>
      </p:sp>
      <p:sp>
        <p:nvSpPr>
          <p:cNvPr id="16386" name="Content Placeholder 2"/>
          <p:cNvSpPr>
            <a:spLocks noGrp="1"/>
          </p:cNvSpPr>
          <p:nvPr>
            <p:ph idx="1"/>
          </p:nvPr>
        </p:nvSpPr>
        <p:spPr/>
        <p:txBody>
          <a:bodyPr/>
          <a:lstStyle/>
          <a:p>
            <a:r>
              <a:rPr lang="en-US" altLang="en-US" smtClean="0"/>
              <a:t>Rationale and need</a:t>
            </a:r>
          </a:p>
          <a:p>
            <a:pPr lvl="1"/>
            <a:r>
              <a:rPr lang="en-US" altLang="en-US" smtClean="0"/>
              <a:t>Brief sexuality in ASD versus neurotypicals</a:t>
            </a:r>
          </a:p>
          <a:p>
            <a:pPr lvl="1"/>
            <a:r>
              <a:rPr lang="en-US" altLang="en-US" smtClean="0"/>
              <a:t>Core features of ASD</a:t>
            </a:r>
          </a:p>
          <a:p>
            <a:pPr lvl="1"/>
            <a:r>
              <a:rPr lang="en-US" altLang="en-US" smtClean="0"/>
              <a:t>Associated features of ASD</a:t>
            </a:r>
          </a:p>
          <a:p>
            <a:r>
              <a:rPr lang="en-US" altLang="en-US" smtClean="0"/>
              <a:t>Approach</a:t>
            </a:r>
          </a:p>
          <a:p>
            <a:r>
              <a:rPr lang="en-US" altLang="en-US" smtClean="0"/>
              <a:t>Teaching </a:t>
            </a:r>
          </a:p>
          <a:p>
            <a:endParaRPr lang="en-US" altLang="en-US" smtClean="0"/>
          </a:p>
        </p:txBody>
      </p:sp>
    </p:spTree>
    <p:extLst>
      <p:ext uri="{BB962C8B-B14F-4D97-AF65-F5344CB8AC3E}">
        <p14:creationId xmlns:p14="http://schemas.microsoft.com/office/powerpoint/2010/main" val="1834312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smtClean="0">
                <a:solidFill>
                  <a:srgbClr val="EA7125"/>
                </a:solidFill>
              </a:rPr>
              <a:t>Risk	</a:t>
            </a:r>
          </a:p>
        </p:txBody>
      </p:sp>
      <p:sp>
        <p:nvSpPr>
          <p:cNvPr id="17410" name="Content Placeholder 2"/>
          <p:cNvSpPr>
            <a:spLocks noGrp="1"/>
          </p:cNvSpPr>
          <p:nvPr>
            <p:ph idx="1"/>
          </p:nvPr>
        </p:nvSpPr>
        <p:spPr>
          <a:xfrm>
            <a:off x="457200" y="1219200"/>
            <a:ext cx="8229600" cy="4525963"/>
          </a:xfrm>
        </p:spPr>
        <p:txBody>
          <a:bodyPr/>
          <a:lstStyle/>
          <a:p>
            <a:r>
              <a:rPr lang="en-US" altLang="en-US" dirty="0" smtClean="0"/>
              <a:t>Victimization is primary risk</a:t>
            </a:r>
          </a:p>
          <a:p>
            <a:r>
              <a:rPr lang="en-US" altLang="en-US" dirty="0" smtClean="0"/>
              <a:t>Failure to teach and deficits inherent in ASD can lead to risk of </a:t>
            </a:r>
            <a:r>
              <a:rPr lang="en-US" altLang="en-US" b="1" dirty="0" smtClean="0"/>
              <a:t>inadvertent</a:t>
            </a:r>
            <a:r>
              <a:rPr lang="en-US" altLang="en-US" dirty="0" smtClean="0"/>
              <a:t> criminal sexual behavior</a:t>
            </a:r>
          </a:p>
          <a:p>
            <a:pPr lvl="1"/>
            <a:r>
              <a:rPr lang="en-US" altLang="en-US" dirty="0" smtClean="0"/>
              <a:t>Stalking</a:t>
            </a:r>
          </a:p>
          <a:p>
            <a:pPr lvl="1"/>
            <a:r>
              <a:rPr lang="en-US" altLang="en-US" dirty="0" smtClean="0"/>
              <a:t>Illegal images</a:t>
            </a:r>
          </a:p>
          <a:p>
            <a:pPr lvl="1"/>
            <a:r>
              <a:rPr lang="en-US" altLang="en-US" dirty="0" smtClean="0"/>
              <a:t>Aggression</a:t>
            </a:r>
          </a:p>
          <a:p>
            <a:pPr lvl="1"/>
            <a:endParaRPr lang="en-US" altLang="en-US" dirty="0" smtClean="0"/>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C556E4E5-3CC5-44F5-933C-E1BF83BB6D0E}" type="slidenum">
              <a:rPr lang="en-US" altLang="en-US" sz="900">
                <a:solidFill>
                  <a:srgbClr val="898989"/>
                </a:solidFill>
                <a:latin typeface="Calibri" panose="020F0502020204030204" pitchFamily="34" charset="0"/>
              </a:rPr>
              <a:pPr eaLnBrk="1" hangingPunct="1"/>
              <a:t>47</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1565050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r>
              <a:rPr lang="en-US" altLang="en-US" dirty="0" smtClean="0">
                <a:solidFill>
                  <a:srgbClr val="EA7125"/>
                </a:solidFill>
              </a:rPr>
              <a:t>Sexual Behavior- Any?</a:t>
            </a:r>
          </a:p>
        </p:txBody>
      </p:sp>
      <p:sp>
        <p:nvSpPr>
          <p:cNvPr id="3" name="Content Placeholder 2"/>
          <p:cNvSpPr>
            <a:spLocks noGrp="1"/>
          </p:cNvSpPr>
          <p:nvPr>
            <p:ph idx="1"/>
          </p:nvPr>
        </p:nvSpPr>
        <p:spPr>
          <a:xfrm>
            <a:off x="228600" y="1143001"/>
            <a:ext cx="8763000" cy="3962400"/>
          </a:xfrm>
        </p:spPr>
        <p:txBody>
          <a:bodyPr>
            <a:normAutofit fontScale="85000" lnSpcReduction="20000"/>
          </a:bodyPr>
          <a:lstStyle/>
          <a:p>
            <a:pPr>
              <a:buFont typeface="Arial" charset="0"/>
              <a:buChar char="•"/>
              <a:defRPr/>
            </a:pPr>
            <a:r>
              <a:rPr lang="en-US" dirty="0">
                <a:ea typeface="ヒラギノ角ゴ Pro W3" charset="0"/>
                <a:cs typeface="ヒラギノ角ゴ Pro W3" charset="0"/>
              </a:rPr>
              <a:t>Estimated 10% of adults with ASD have had sexual relationship(s)</a:t>
            </a:r>
          </a:p>
          <a:p>
            <a:pPr lvl="1">
              <a:buFont typeface="Arial" charset="0"/>
              <a:buChar char="–"/>
              <a:defRPr/>
            </a:pPr>
            <a:r>
              <a:rPr lang="en-US" i="1" dirty="0">
                <a:ea typeface="ヒラギノ角ゴ Pro W3" charset="0"/>
                <a:cs typeface="+mn-cs"/>
              </a:rPr>
              <a:t>89 - 92% of general sample has by early 20s (NSSHB, 2010</a:t>
            </a:r>
            <a:r>
              <a:rPr lang="en-US" i="1" dirty="0" smtClean="0">
                <a:ea typeface="ヒラギノ角ゴ Pro W3" charset="0"/>
                <a:cs typeface="+mn-cs"/>
              </a:rPr>
              <a:t>)</a:t>
            </a:r>
          </a:p>
          <a:p>
            <a:pPr>
              <a:buFont typeface="Arial" charset="0"/>
              <a:buChar char="•"/>
              <a:defRPr/>
            </a:pPr>
            <a:r>
              <a:rPr lang="en-US" dirty="0"/>
              <a:t>Asexuality may be more common </a:t>
            </a:r>
            <a:r>
              <a:rPr lang="en-US" dirty="0" smtClean="0"/>
              <a:t>in ASD but </a:t>
            </a:r>
            <a:r>
              <a:rPr lang="en-US" dirty="0"/>
              <a:t>not clear</a:t>
            </a:r>
          </a:p>
          <a:p>
            <a:pPr lvl="1">
              <a:buFont typeface="Arial" charset="0"/>
              <a:buChar char="–"/>
              <a:defRPr/>
            </a:pPr>
            <a:r>
              <a:rPr lang="en-US" dirty="0">
                <a:cs typeface="+mn-cs"/>
              </a:rPr>
              <a:t>General population estimates</a:t>
            </a:r>
          </a:p>
          <a:p>
            <a:pPr lvl="2">
              <a:buFont typeface="Arial" charset="0"/>
              <a:buChar char="•"/>
              <a:defRPr/>
            </a:pPr>
            <a:r>
              <a:rPr lang="en-US" dirty="0">
                <a:cs typeface="+mn-cs"/>
              </a:rPr>
              <a:t>Exists in non-human animals</a:t>
            </a:r>
          </a:p>
          <a:p>
            <a:pPr lvl="2">
              <a:buFont typeface="Arial" charset="0"/>
              <a:buChar char="•"/>
              <a:defRPr/>
            </a:pPr>
            <a:r>
              <a:rPr lang="en-US" dirty="0">
                <a:cs typeface="+mn-cs"/>
              </a:rPr>
              <a:t>5-10%  (Poston &amp; </a:t>
            </a:r>
            <a:r>
              <a:rPr lang="en-US" dirty="0" err="1">
                <a:cs typeface="+mn-cs"/>
              </a:rPr>
              <a:t>Baumle</a:t>
            </a:r>
            <a:r>
              <a:rPr lang="en-US" dirty="0">
                <a:cs typeface="+mn-cs"/>
              </a:rPr>
              <a:t>, 2010)</a:t>
            </a:r>
          </a:p>
          <a:p>
            <a:pPr lvl="1">
              <a:buFont typeface="Arial" charset="0"/>
              <a:buChar char="–"/>
              <a:defRPr/>
            </a:pPr>
            <a:r>
              <a:rPr lang="en-US" dirty="0">
                <a:cs typeface="+mn-cs"/>
              </a:rPr>
              <a:t>5% to 33% </a:t>
            </a:r>
            <a:r>
              <a:rPr lang="en-US" dirty="0" smtClean="0">
                <a:cs typeface="+mn-cs"/>
              </a:rPr>
              <a:t>in ASD may overestimate</a:t>
            </a:r>
          </a:p>
          <a:p>
            <a:pPr lvl="1">
              <a:buFont typeface="Arial" charset="0"/>
              <a:buChar char="–"/>
              <a:defRPr/>
            </a:pPr>
            <a:r>
              <a:rPr lang="en-US" dirty="0">
                <a:cs typeface="+mn-cs"/>
              </a:rPr>
              <a:t>Most people with ASD desire relationships (</a:t>
            </a:r>
            <a:r>
              <a:rPr lang="en-US" dirty="0" err="1">
                <a:cs typeface="+mn-cs"/>
              </a:rPr>
              <a:t>Koegel</a:t>
            </a:r>
            <a:r>
              <a:rPr lang="en-US" dirty="0">
                <a:cs typeface="+mn-cs"/>
              </a:rPr>
              <a:t> et al, 2014</a:t>
            </a:r>
            <a:r>
              <a:rPr lang="en-US" dirty="0" smtClean="0">
                <a:cs typeface="+mn-cs"/>
              </a:rPr>
              <a:t>)</a:t>
            </a:r>
          </a:p>
          <a:p>
            <a:pPr>
              <a:buFont typeface="Arial" charset="0"/>
              <a:buChar char="•"/>
              <a:defRPr/>
            </a:pPr>
            <a:endParaRPr lang="en-US" dirty="0">
              <a:ea typeface="ヒラギノ角ゴ Pro W3" charset="0"/>
              <a:cs typeface="ヒラギノ角ゴ Pro W3" charset="0"/>
            </a:endParaRPr>
          </a:p>
        </p:txBody>
      </p:sp>
    </p:spTree>
    <p:extLst>
      <p:ext uri="{BB962C8B-B14F-4D97-AF65-F5344CB8AC3E}">
        <p14:creationId xmlns:p14="http://schemas.microsoft.com/office/powerpoint/2010/main" val="2643098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dirty="0" smtClean="0">
                <a:solidFill>
                  <a:srgbClr val="EA7125"/>
                </a:solidFill>
              </a:rPr>
              <a:t>Sexual Behavior: Same Sex </a:t>
            </a:r>
          </a:p>
        </p:txBody>
      </p:sp>
      <p:sp>
        <p:nvSpPr>
          <p:cNvPr id="20482" name="Content Placeholder 2"/>
          <p:cNvSpPr>
            <a:spLocks noGrp="1"/>
          </p:cNvSpPr>
          <p:nvPr>
            <p:ph idx="1"/>
          </p:nvPr>
        </p:nvSpPr>
        <p:spPr>
          <a:xfrm>
            <a:off x="457200" y="1371600"/>
            <a:ext cx="8229600" cy="4525963"/>
          </a:xfrm>
        </p:spPr>
        <p:txBody>
          <a:bodyPr/>
          <a:lstStyle/>
          <a:p>
            <a:r>
              <a:rPr lang="en-US" altLang="en-US" dirty="0" smtClean="0"/>
              <a:t>Some studies find high rates of bisexuality and homosexuality in ASD</a:t>
            </a:r>
          </a:p>
          <a:p>
            <a:r>
              <a:rPr lang="en-US" altLang="en-US" dirty="0" smtClean="0"/>
              <a:t>General population </a:t>
            </a:r>
          </a:p>
          <a:p>
            <a:pPr lvl="1"/>
            <a:r>
              <a:rPr lang="en-US" altLang="en-US" dirty="0" smtClean="0"/>
              <a:t>4 – 6% males report same-sex contact </a:t>
            </a:r>
          </a:p>
          <a:p>
            <a:pPr lvl="1"/>
            <a:r>
              <a:rPr lang="en-US" altLang="en-US" dirty="0" smtClean="0"/>
              <a:t>4 – 12% females report same-sex sexual contact</a:t>
            </a:r>
          </a:p>
          <a:p>
            <a:pPr lvl="1">
              <a:buFont typeface="Arial" panose="020B0604020202020204" pitchFamily="34" charset="0"/>
              <a:buNone/>
            </a:pPr>
            <a:r>
              <a:rPr lang="en-US" altLang="en-US" dirty="0" smtClean="0"/>
              <a:t>(Chandra, Mosher, Copen, and </a:t>
            </a:r>
            <a:r>
              <a:rPr lang="en-US" altLang="en-US" dirty="0" err="1" smtClean="0"/>
              <a:t>Sionean</a:t>
            </a:r>
            <a:r>
              <a:rPr lang="en-US" altLang="en-US" dirty="0" smtClean="0"/>
              <a:t> 2011)</a:t>
            </a:r>
          </a:p>
          <a:p>
            <a:pPr>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211950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Basics:</a:t>
            </a:r>
            <a:endParaRPr lang="en-US" dirty="0"/>
          </a:p>
        </p:txBody>
      </p:sp>
      <p:sp>
        <p:nvSpPr>
          <p:cNvPr id="7" name="Content Placeholder 2"/>
          <p:cNvSpPr>
            <a:spLocks noGrp="1"/>
          </p:cNvSpPr>
          <p:nvPr>
            <p:ph idx="1"/>
          </p:nvPr>
        </p:nvSpPr>
        <p:spPr>
          <a:xfrm>
            <a:off x="152400" y="1417638"/>
            <a:ext cx="8877300" cy="3863022"/>
          </a:xfrm>
        </p:spPr>
        <p:txBody>
          <a:bodyPr>
            <a:noAutofit/>
          </a:bodyPr>
          <a:lstStyle/>
          <a:p>
            <a:pPr lvl="1">
              <a:buFont typeface="Arial" panose="020B0604020202020204" pitchFamily="34" charset="0"/>
              <a:buChar char="•"/>
            </a:pPr>
            <a:r>
              <a:rPr lang="en-US" sz="2400" b="1" u="sng" dirty="0">
                <a:solidFill>
                  <a:srgbClr val="EA7125"/>
                </a:solidFill>
              </a:rPr>
              <a:t>Understand</a:t>
            </a:r>
            <a:r>
              <a:rPr lang="en-US" sz="2400" dirty="0"/>
              <a:t>: Know the challenges people 			 with disabilities </a:t>
            </a:r>
            <a:r>
              <a:rPr lang="en-US" sz="2400" dirty="0" smtClean="0"/>
              <a:t>face</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b="1" u="sng" dirty="0" smtClean="0">
                <a:solidFill>
                  <a:srgbClr val="EA7125"/>
                </a:solidFill>
              </a:rPr>
              <a:t>Understand</a:t>
            </a:r>
            <a:r>
              <a:rPr lang="en-US" sz="2400" b="1" u="sng" dirty="0">
                <a:solidFill>
                  <a:srgbClr val="EA7125"/>
                </a:solidFill>
              </a:rPr>
              <a:t>: </a:t>
            </a:r>
            <a:r>
              <a:rPr lang="en-US" sz="2400" dirty="0"/>
              <a:t>Knowing one person with a disability means </a:t>
            </a:r>
            <a:r>
              <a:rPr lang="en-US" sz="2400" i="1" dirty="0"/>
              <a:t>you know ONE PERSON with a </a:t>
            </a:r>
            <a:r>
              <a:rPr lang="en-US" sz="2400" i="1" dirty="0" smtClean="0"/>
              <a:t>disability</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b="1" u="sng" dirty="0" smtClean="0">
                <a:solidFill>
                  <a:srgbClr val="EA7125"/>
                </a:solidFill>
              </a:rPr>
              <a:t>Understand</a:t>
            </a:r>
            <a:r>
              <a:rPr lang="en-US" sz="2400" b="1" u="sng" dirty="0">
                <a:solidFill>
                  <a:srgbClr val="EA7125"/>
                </a:solidFill>
              </a:rPr>
              <a:t>: </a:t>
            </a:r>
            <a:r>
              <a:rPr lang="en-US" sz="2400" dirty="0"/>
              <a:t>This is a human rights issue just like race, gender, and religion</a:t>
            </a:r>
          </a:p>
        </p:txBody>
      </p:sp>
    </p:spTree>
    <p:extLst>
      <p:ext uri="{BB962C8B-B14F-4D97-AF65-F5344CB8AC3E}">
        <p14:creationId xmlns:p14="http://schemas.microsoft.com/office/powerpoint/2010/main" val="2964759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5089"/>
            <a:ext cx="8229600" cy="1143000"/>
          </a:xfrm>
        </p:spPr>
        <p:txBody>
          <a:bodyPr/>
          <a:lstStyle/>
          <a:p>
            <a:r>
              <a:rPr lang="en-US" altLang="en-US" dirty="0" smtClean="0">
                <a:solidFill>
                  <a:srgbClr val="EA7125"/>
                </a:solidFill>
              </a:rPr>
              <a:t>Sexual Identity</a:t>
            </a:r>
          </a:p>
        </p:txBody>
      </p:sp>
      <p:sp>
        <p:nvSpPr>
          <p:cNvPr id="3" name="Content Placeholder 2"/>
          <p:cNvSpPr>
            <a:spLocks noGrp="1"/>
          </p:cNvSpPr>
          <p:nvPr>
            <p:ph idx="1"/>
          </p:nvPr>
        </p:nvSpPr>
        <p:spPr>
          <a:xfrm>
            <a:off x="457200" y="1219201"/>
            <a:ext cx="8229600" cy="3810000"/>
          </a:xfrm>
        </p:spPr>
        <p:txBody>
          <a:bodyPr>
            <a:normAutofit fontScale="92500" lnSpcReduction="10000"/>
          </a:bodyPr>
          <a:lstStyle/>
          <a:p>
            <a:pPr marL="0" indent="0">
              <a:buFont typeface="Arial" charset="0"/>
              <a:buNone/>
              <a:defRPr/>
            </a:pPr>
            <a:r>
              <a:rPr lang="en-US" dirty="0" smtClean="0"/>
              <a:t>General Population</a:t>
            </a:r>
          </a:p>
          <a:p>
            <a:pPr>
              <a:buFont typeface="Arial" charset="0"/>
              <a:buChar char="•"/>
              <a:defRPr/>
            </a:pPr>
            <a:r>
              <a:rPr lang="en-US" dirty="0" smtClean="0"/>
              <a:t>Homosexuality 2</a:t>
            </a:r>
            <a:r>
              <a:rPr lang="en-US" dirty="0"/>
              <a:t>% to </a:t>
            </a:r>
            <a:r>
              <a:rPr lang="en-US" dirty="0" smtClean="0"/>
              <a:t>8% </a:t>
            </a:r>
            <a:r>
              <a:rPr lang="en-US" dirty="0"/>
              <a:t>of males, </a:t>
            </a:r>
            <a:r>
              <a:rPr lang="en-US" dirty="0" smtClean="0"/>
              <a:t>1</a:t>
            </a:r>
            <a:r>
              <a:rPr lang="en-US" dirty="0"/>
              <a:t>% to </a:t>
            </a:r>
            <a:r>
              <a:rPr lang="en-US" dirty="0" smtClean="0"/>
              <a:t>7% </a:t>
            </a:r>
            <a:r>
              <a:rPr lang="en-US" dirty="0"/>
              <a:t>of females. </a:t>
            </a:r>
            <a:endParaRPr lang="en-US" dirty="0" smtClean="0"/>
          </a:p>
          <a:p>
            <a:pPr>
              <a:buFont typeface="Arial" charset="0"/>
              <a:buChar char="•"/>
              <a:defRPr/>
            </a:pPr>
            <a:r>
              <a:rPr lang="en-US" dirty="0" smtClean="0"/>
              <a:t>Bisexuality </a:t>
            </a:r>
            <a:r>
              <a:rPr lang="en-US" dirty="0"/>
              <a:t>1% and 3% of males, </a:t>
            </a:r>
            <a:r>
              <a:rPr lang="en-US" dirty="0" smtClean="0"/>
              <a:t>2</a:t>
            </a:r>
            <a:r>
              <a:rPr lang="en-US" dirty="0"/>
              <a:t>% to 5% of females. </a:t>
            </a:r>
            <a:endParaRPr lang="en-US" dirty="0" smtClean="0"/>
          </a:p>
          <a:p>
            <a:pPr marL="0" indent="0">
              <a:buFont typeface="Arial" charset="0"/>
              <a:buNone/>
              <a:defRPr/>
            </a:pPr>
            <a:r>
              <a:rPr lang="en-US" dirty="0" smtClean="0"/>
              <a:t>(NSSHB, 2010; Chandra</a:t>
            </a:r>
            <a:r>
              <a:rPr lang="en-US" dirty="0"/>
              <a:t>, Mosher, Copen, and </a:t>
            </a:r>
            <a:r>
              <a:rPr lang="en-US" dirty="0" err="1"/>
              <a:t>Sionean</a:t>
            </a:r>
            <a:r>
              <a:rPr lang="en-US" dirty="0"/>
              <a:t> 2011</a:t>
            </a:r>
            <a:r>
              <a:rPr lang="en-US" dirty="0" smtClean="0"/>
              <a:t>)</a:t>
            </a:r>
            <a:endParaRPr lang="en-US" dirty="0"/>
          </a:p>
          <a:p>
            <a:pPr>
              <a:buFont typeface="Arial" charset="0"/>
              <a:buChar char="•"/>
              <a:defRPr/>
            </a:pPr>
            <a:r>
              <a:rPr lang="en-US" dirty="0" smtClean="0"/>
              <a:t>Identity &lt; Behavior (</a:t>
            </a:r>
            <a:r>
              <a:rPr lang="en-US" dirty="0"/>
              <a:t>NSSHB, 2010</a:t>
            </a:r>
            <a:r>
              <a:rPr lang="en-US" dirty="0" smtClean="0"/>
              <a:t>)</a:t>
            </a:r>
          </a:p>
          <a:p>
            <a:pPr marL="0" indent="0">
              <a:buFont typeface="Arial" charset="0"/>
              <a:buNone/>
              <a:defRPr/>
            </a:pPr>
            <a:endParaRPr lang="en-US" dirty="0"/>
          </a:p>
        </p:txBody>
      </p:sp>
    </p:spTree>
    <p:extLst>
      <p:ext uri="{BB962C8B-B14F-4D97-AF65-F5344CB8AC3E}">
        <p14:creationId xmlns:p14="http://schemas.microsoft.com/office/powerpoint/2010/main" val="1174040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143000"/>
          </a:xfrm>
        </p:spPr>
        <p:txBody>
          <a:bodyPr/>
          <a:lstStyle/>
          <a:p>
            <a:r>
              <a:rPr lang="en-US" altLang="en-US" dirty="0" smtClean="0">
                <a:solidFill>
                  <a:srgbClr val="EA7125"/>
                </a:solidFill>
              </a:rPr>
              <a:t>Sexual Identity</a:t>
            </a:r>
          </a:p>
        </p:txBody>
      </p:sp>
      <p:sp>
        <p:nvSpPr>
          <p:cNvPr id="22530" name="Content Placeholder 2"/>
          <p:cNvSpPr>
            <a:spLocks noGrp="1"/>
          </p:cNvSpPr>
          <p:nvPr>
            <p:ph idx="1"/>
          </p:nvPr>
        </p:nvSpPr>
        <p:spPr>
          <a:xfrm>
            <a:off x="457200" y="990600"/>
            <a:ext cx="8229600" cy="4191001"/>
          </a:xfrm>
        </p:spPr>
        <p:txBody>
          <a:bodyPr>
            <a:normAutofit lnSpcReduction="10000"/>
          </a:bodyPr>
          <a:lstStyle/>
          <a:p>
            <a:r>
              <a:rPr lang="en-US" altLang="en-US" dirty="0" smtClean="0"/>
              <a:t>Unclear #s </a:t>
            </a:r>
          </a:p>
          <a:p>
            <a:r>
              <a:rPr lang="en-US" altLang="en-US" dirty="0" smtClean="0"/>
              <a:t>Seem to be higher rates of identified bisexuality and homosexuality in ASD</a:t>
            </a:r>
          </a:p>
          <a:p>
            <a:r>
              <a:rPr lang="en-US" altLang="en-US" dirty="0" smtClean="0"/>
              <a:t>If there is a difference, why?</a:t>
            </a:r>
          </a:p>
          <a:p>
            <a:pPr lvl="1"/>
            <a:r>
              <a:rPr lang="en-US" altLang="en-US" dirty="0" smtClean="0"/>
              <a:t>Selectivity theory</a:t>
            </a:r>
          </a:p>
          <a:p>
            <a:pPr lvl="1"/>
            <a:r>
              <a:rPr lang="en-US" altLang="en-US" dirty="0" smtClean="0"/>
              <a:t>Autoeroticism may explain some perceived asexuality</a:t>
            </a:r>
          </a:p>
          <a:p>
            <a:pPr lvl="1"/>
            <a:r>
              <a:rPr lang="en-US" altLang="en-US" dirty="0" smtClean="0"/>
              <a:t>Lack of “filter” or closeting</a:t>
            </a:r>
          </a:p>
          <a:p>
            <a:pPr lvl="1"/>
            <a:endParaRPr lang="en-US" altLang="en-US" dirty="0" smtClean="0"/>
          </a:p>
          <a:p>
            <a:endParaRPr lang="en-US" altLang="en-US" dirty="0" smtClean="0"/>
          </a:p>
          <a:p>
            <a:endParaRPr lang="en-US" altLang="en-US" dirty="0" smtClean="0"/>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B4E9D6F-21C2-44EA-B824-BC181BD52E53}" type="slidenum">
              <a:rPr lang="en-US" altLang="en-US" sz="900">
                <a:solidFill>
                  <a:srgbClr val="898989"/>
                </a:solidFill>
                <a:latin typeface="Calibri" panose="020F0502020204030204" pitchFamily="34" charset="0"/>
              </a:rPr>
              <a:pPr eaLnBrk="1" hangingPunct="1"/>
              <a:t>51</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286693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143000"/>
          </a:xfrm>
        </p:spPr>
        <p:txBody>
          <a:bodyPr/>
          <a:lstStyle/>
          <a:p>
            <a:r>
              <a:rPr lang="en-US" altLang="en-US" dirty="0" smtClean="0">
                <a:solidFill>
                  <a:srgbClr val="EA7125"/>
                </a:solidFill>
              </a:rPr>
              <a:t>How to Teach</a:t>
            </a:r>
          </a:p>
        </p:txBody>
      </p:sp>
      <p:sp>
        <p:nvSpPr>
          <p:cNvPr id="23554" name="Content Placeholder 2"/>
          <p:cNvSpPr>
            <a:spLocks noGrp="1"/>
          </p:cNvSpPr>
          <p:nvPr>
            <p:ph idx="1"/>
          </p:nvPr>
        </p:nvSpPr>
        <p:spPr>
          <a:xfrm>
            <a:off x="487378" y="990600"/>
            <a:ext cx="8229600" cy="4525963"/>
          </a:xfrm>
        </p:spPr>
        <p:txBody>
          <a:bodyPr/>
          <a:lstStyle/>
          <a:p>
            <a:r>
              <a:rPr lang="en-US" altLang="en-US" dirty="0" smtClean="0"/>
              <a:t>Explicit</a:t>
            </a:r>
          </a:p>
          <a:p>
            <a:r>
              <a:rPr lang="en-US" altLang="en-US" dirty="0" smtClean="0"/>
              <a:t>Task analytic approach</a:t>
            </a:r>
          </a:p>
          <a:p>
            <a:r>
              <a:rPr lang="en-US" altLang="en-US" dirty="0" smtClean="0"/>
              <a:t>Incremental </a:t>
            </a:r>
          </a:p>
          <a:p>
            <a:r>
              <a:rPr lang="en-US" altLang="en-US" dirty="0" smtClean="0"/>
              <a:t>Examples and </a:t>
            </a:r>
            <a:r>
              <a:rPr lang="en-US" altLang="en-US" dirty="0" err="1" smtClean="0"/>
              <a:t>nonexamples</a:t>
            </a:r>
            <a:r>
              <a:rPr lang="en-US" altLang="en-US" dirty="0" smtClean="0"/>
              <a:t> from real life</a:t>
            </a:r>
          </a:p>
          <a:p>
            <a:r>
              <a:rPr lang="en-US" altLang="en-US" dirty="0" smtClean="0"/>
              <a:t>Visual supports</a:t>
            </a:r>
          </a:p>
          <a:p>
            <a:r>
              <a:rPr lang="en-US" altLang="en-US" dirty="0" smtClean="0"/>
              <a:t>Return to topics repeatedly</a:t>
            </a:r>
          </a:p>
          <a:p>
            <a:r>
              <a:rPr lang="en-US" altLang="en-US" dirty="0" smtClean="0"/>
              <a:t>Check for comprehension</a:t>
            </a:r>
          </a:p>
          <a:p>
            <a:endParaRPr lang="en-US" altLang="en-US" dirty="0" smtClean="0"/>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C1CBA845-F6FE-4543-ACD2-1865B38DE884}" type="slidenum">
              <a:rPr lang="en-US" altLang="en-US" sz="900">
                <a:solidFill>
                  <a:srgbClr val="898989"/>
                </a:solidFill>
                <a:latin typeface="Calibri" panose="020F0502020204030204" pitchFamily="34" charset="0"/>
              </a:rPr>
              <a:pPr eaLnBrk="1" hangingPunct="1"/>
              <a:t>52</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1674151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1263506D-7804-4FE0-B190-23894F348A88}" type="slidenum">
              <a:rPr lang="en-US" altLang="en-US" sz="900">
                <a:solidFill>
                  <a:srgbClr val="898989"/>
                </a:solidFill>
                <a:latin typeface="Calibri" panose="020F0502020204030204" pitchFamily="34" charset="0"/>
              </a:rPr>
              <a:pPr eaLnBrk="1" hangingPunct="1"/>
              <a:t>53</a:t>
            </a:fld>
            <a:endParaRPr lang="en-US" altLang="en-US" sz="900">
              <a:solidFill>
                <a:srgbClr val="898989"/>
              </a:solidFill>
              <a:latin typeface="Calibri" panose="020F0502020204030204" pitchFamily="34" charset="0"/>
            </a:endParaRPr>
          </a:p>
        </p:txBody>
      </p:sp>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53400" cy="6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34400" y="14478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246394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C78B300B-D214-402D-8DB3-944012276E83}" type="slidenum">
              <a:rPr lang="en-US" altLang="en-US" sz="900">
                <a:solidFill>
                  <a:srgbClr val="898989"/>
                </a:solidFill>
                <a:latin typeface="Calibri" panose="020F0502020204030204" pitchFamily="34" charset="0"/>
              </a:rPr>
              <a:pPr eaLnBrk="1" hangingPunct="1"/>
              <a:t>54</a:t>
            </a:fld>
            <a:endParaRPr lang="en-US" altLang="en-US" sz="900">
              <a:solidFill>
                <a:srgbClr val="898989"/>
              </a:solidFill>
              <a:latin typeface="Calibri" panose="020F0502020204030204" pitchFamily="34" charset="0"/>
            </a:endParaRPr>
          </a:p>
        </p:txBody>
      </p:sp>
      <p:pic>
        <p:nvPicPr>
          <p:cNvPr id="25602" name="Picture 2" descr="graph for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16725529" cy="14478000"/>
          </a:xfrm>
          <a:prstGeom prst="rect">
            <a:avLst/>
          </a:prstGeom>
          <a:solidFill>
            <a:schemeClr val="bg1"/>
          </a:solidFill>
          <a:ln>
            <a:noFill/>
          </a:ln>
        </p:spPr>
      </p:pic>
    </p:spTree>
    <p:extLst>
      <p:ext uri="{BB962C8B-B14F-4D97-AF65-F5344CB8AC3E}">
        <p14:creationId xmlns:p14="http://schemas.microsoft.com/office/powerpoint/2010/main" val="3737104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dirty="0" smtClean="0">
                <a:solidFill>
                  <a:srgbClr val="EA7125"/>
                </a:solidFill>
              </a:rPr>
              <a:t>When Teaching consider:</a:t>
            </a:r>
          </a:p>
        </p:txBody>
      </p:sp>
      <p:sp>
        <p:nvSpPr>
          <p:cNvPr id="26626" name="Content Placeholder 2"/>
          <p:cNvSpPr>
            <a:spLocks noGrp="1"/>
          </p:cNvSpPr>
          <p:nvPr>
            <p:ph idx="1"/>
          </p:nvPr>
        </p:nvSpPr>
        <p:spPr/>
        <p:txBody>
          <a:bodyPr/>
          <a:lstStyle/>
          <a:p>
            <a:r>
              <a:rPr lang="en-US" altLang="en-US" smtClean="0"/>
              <a:t>Executive function</a:t>
            </a:r>
          </a:p>
          <a:p>
            <a:r>
              <a:rPr lang="en-US" altLang="en-US" smtClean="0"/>
              <a:t>Learning style</a:t>
            </a:r>
          </a:p>
          <a:p>
            <a:r>
              <a:rPr lang="en-US" altLang="en-US" smtClean="0"/>
              <a:t>Anxiety </a:t>
            </a:r>
          </a:p>
          <a:p>
            <a:endParaRPr lang="en-US" altLang="en-US" smtClean="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DD59B398-AE90-4BBA-B6BE-E0784C9C5578}" type="slidenum">
              <a:rPr lang="en-US" altLang="en-US" sz="900">
                <a:solidFill>
                  <a:srgbClr val="898989"/>
                </a:solidFill>
                <a:latin typeface="Calibri" panose="020F0502020204030204" pitchFamily="34" charset="0"/>
              </a:rPr>
              <a:pPr eaLnBrk="1" hangingPunct="1"/>
              <a:t>55</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1105626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4718050"/>
            <a:ext cx="8183562" cy="1052512"/>
          </a:xfrm>
        </p:spPr>
        <p:txBody>
          <a:bodyPr/>
          <a:lstStyle/>
          <a:p>
            <a:pPr eaLnBrk="1" fontAlgn="auto" hangingPunct="1">
              <a:spcAft>
                <a:spcPts val="0"/>
              </a:spcAft>
              <a:defRPr/>
            </a:pPr>
            <a:r>
              <a:rPr lang="en-US" dirty="0">
                <a:solidFill>
                  <a:srgbClr val="EA7125"/>
                </a:solidFill>
                <a:ea typeface="+mj-ea"/>
                <a:cs typeface="+mj-cs"/>
              </a:rPr>
              <a:t>Executive Processes</a:t>
            </a:r>
          </a:p>
        </p:txBody>
      </p:sp>
      <p:sp>
        <p:nvSpPr>
          <p:cNvPr id="27650" name="Rectangle 3"/>
          <p:cNvSpPr>
            <a:spLocks noGrp="1" noChangeArrowheads="1"/>
          </p:cNvSpPr>
          <p:nvPr>
            <p:ph idx="1"/>
          </p:nvPr>
        </p:nvSpPr>
        <p:spPr>
          <a:xfrm>
            <a:off x="503238" y="530225"/>
            <a:ext cx="8183562" cy="4187825"/>
          </a:xfrm>
        </p:spPr>
        <p:txBody>
          <a:bodyPr/>
          <a:lstStyle/>
          <a:p>
            <a:pPr eaLnBrk="1" hangingPunct="1"/>
            <a:r>
              <a:rPr lang="en-US" altLang="en-US" smtClean="0"/>
              <a:t>Planning</a:t>
            </a:r>
          </a:p>
          <a:p>
            <a:pPr eaLnBrk="1" hangingPunct="1"/>
            <a:r>
              <a:rPr lang="en-US" altLang="en-US" smtClean="0"/>
              <a:t>Abstract Problem Solving</a:t>
            </a:r>
          </a:p>
          <a:p>
            <a:pPr eaLnBrk="1" hangingPunct="1"/>
            <a:r>
              <a:rPr lang="en-US" altLang="en-US" smtClean="0"/>
              <a:t>Multi-tasking</a:t>
            </a:r>
          </a:p>
          <a:p>
            <a:pPr eaLnBrk="1" hangingPunct="1"/>
            <a:r>
              <a:rPr lang="en-US" altLang="en-US" smtClean="0"/>
              <a:t>Cognitive flexibility </a:t>
            </a:r>
          </a:p>
          <a:p>
            <a:pPr eaLnBrk="1" hangingPunct="1"/>
            <a:r>
              <a:rPr lang="en-US" altLang="en-US" smtClean="0"/>
              <a:t>Visual working memory</a:t>
            </a:r>
          </a:p>
          <a:p>
            <a:pPr eaLnBrk="1" hangingPunct="1"/>
            <a:r>
              <a:rPr lang="en-US" altLang="en-US" smtClean="0"/>
              <a:t>Inhibition</a:t>
            </a:r>
          </a:p>
          <a:p>
            <a:pPr eaLnBrk="1" hangingPunct="1"/>
            <a:r>
              <a:rPr lang="en-US" altLang="en-US" smtClean="0"/>
              <a:t>Interference control</a:t>
            </a:r>
          </a:p>
          <a:p>
            <a:pPr eaLnBrk="1" hangingPunct="1">
              <a:buFont typeface="Wingdings" panose="05000000000000000000" pitchFamily="2" charset="2"/>
              <a:buNone/>
            </a:pPr>
            <a:endParaRPr lang="en-US" altLang="en-US" smtClean="0"/>
          </a:p>
        </p:txBody>
      </p:sp>
      <p:sp>
        <p:nvSpPr>
          <p:cNvPr id="276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200" smtClean="0">
                <a:solidFill>
                  <a:srgbClr val="898989"/>
                </a:solidFill>
                <a:latin typeface="Calibri" panose="020F0502020204030204" pitchFamily="34" charset="0"/>
              </a:rPr>
              <a:t>Loftin 2015</a:t>
            </a:r>
          </a:p>
        </p:txBody>
      </p:sp>
    </p:spTree>
    <p:extLst>
      <p:ext uri="{BB962C8B-B14F-4D97-AF65-F5344CB8AC3E}">
        <p14:creationId xmlns:p14="http://schemas.microsoft.com/office/powerpoint/2010/main" val="1354922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90800" y="4714039"/>
            <a:ext cx="8183562" cy="1052512"/>
          </a:xfrm>
        </p:spPr>
        <p:txBody>
          <a:bodyPr/>
          <a:lstStyle/>
          <a:p>
            <a:pPr eaLnBrk="1" fontAlgn="auto" hangingPunct="1">
              <a:spcAft>
                <a:spcPts val="0"/>
              </a:spcAft>
              <a:defRPr/>
            </a:pPr>
            <a:r>
              <a:rPr lang="en-US" altLang="en-US" dirty="0">
                <a:solidFill>
                  <a:srgbClr val="EA7125"/>
                </a:solidFill>
                <a:ea typeface="ＭＳ Ｐゴシック" charset="-128"/>
              </a:rPr>
              <a:t>Learning Style</a:t>
            </a:r>
            <a:endParaRPr lang="en-US" dirty="0">
              <a:solidFill>
                <a:srgbClr val="EA7125"/>
              </a:solidFill>
            </a:endParaRPr>
          </a:p>
        </p:txBody>
      </p:sp>
      <p:sp>
        <p:nvSpPr>
          <p:cNvPr id="28674" name="Rectangle 3"/>
          <p:cNvSpPr>
            <a:spLocks noGrp="1" noChangeArrowheads="1"/>
          </p:cNvSpPr>
          <p:nvPr>
            <p:ph idx="1"/>
          </p:nvPr>
        </p:nvSpPr>
        <p:spPr>
          <a:xfrm>
            <a:off x="503238" y="530225"/>
            <a:ext cx="8183562" cy="4187825"/>
          </a:xfrm>
        </p:spPr>
        <p:txBody>
          <a:bodyPr/>
          <a:lstStyle/>
          <a:p>
            <a:pPr eaLnBrk="1" hangingPunct="1"/>
            <a:r>
              <a:rPr lang="en-US" altLang="en-US" sz="3600" dirty="0" smtClean="0"/>
              <a:t>Judgment and planning</a:t>
            </a:r>
          </a:p>
          <a:p>
            <a:pPr eaLnBrk="1" hangingPunct="1"/>
            <a:r>
              <a:rPr lang="en-US" altLang="en-US" sz="3600" dirty="0" smtClean="0"/>
              <a:t>Sequencing and organization</a:t>
            </a:r>
          </a:p>
          <a:p>
            <a:pPr eaLnBrk="1" hangingPunct="1"/>
            <a:r>
              <a:rPr lang="en-US" altLang="en-US" sz="3600" dirty="0" smtClean="0"/>
              <a:t>Attention – including shifting</a:t>
            </a:r>
          </a:p>
          <a:p>
            <a:pPr eaLnBrk="1" hangingPunct="1"/>
            <a:r>
              <a:rPr lang="en-US" altLang="en-US" sz="3600" dirty="0" smtClean="0"/>
              <a:t>Motivation</a:t>
            </a:r>
          </a:p>
          <a:p>
            <a:pPr eaLnBrk="1" hangingPunct="1"/>
            <a:r>
              <a:rPr lang="en-US" altLang="en-US" sz="3600" b="1" dirty="0" smtClean="0">
                <a:solidFill>
                  <a:srgbClr val="EA7125"/>
                </a:solidFill>
              </a:rPr>
              <a:t>Comprehension </a:t>
            </a:r>
          </a:p>
          <a:p>
            <a:pPr eaLnBrk="1" hangingPunct="1">
              <a:lnSpc>
                <a:spcPct val="90000"/>
              </a:lnSpc>
            </a:pPr>
            <a:endParaRPr lang="en-US" altLang="en-US" sz="2600" dirty="0" smtClean="0"/>
          </a:p>
        </p:txBody>
      </p:sp>
      <p:sp>
        <p:nvSpPr>
          <p:cNvPr id="28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200" smtClean="0">
                <a:solidFill>
                  <a:srgbClr val="898989"/>
                </a:solidFill>
                <a:latin typeface="Calibri" panose="020F0502020204030204" pitchFamily="34" charset="0"/>
              </a:rPr>
              <a:t>Loftin 2015</a:t>
            </a:r>
          </a:p>
        </p:txBody>
      </p:sp>
    </p:spTree>
    <p:extLst>
      <p:ext uri="{BB962C8B-B14F-4D97-AF65-F5344CB8AC3E}">
        <p14:creationId xmlns:p14="http://schemas.microsoft.com/office/powerpoint/2010/main" val="20770538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43200" y="4876800"/>
            <a:ext cx="8183562" cy="1052512"/>
          </a:xfrm>
        </p:spPr>
        <p:txBody>
          <a:bodyPr/>
          <a:lstStyle/>
          <a:p>
            <a:pPr eaLnBrk="1" fontAlgn="auto" hangingPunct="1">
              <a:spcAft>
                <a:spcPts val="0"/>
              </a:spcAft>
              <a:defRPr/>
            </a:pPr>
            <a:r>
              <a:rPr lang="en-US" altLang="en-US" dirty="0">
                <a:solidFill>
                  <a:srgbClr val="EA7125"/>
                </a:solidFill>
                <a:ea typeface="ＭＳ Ｐゴシック" charset="-128"/>
              </a:rPr>
              <a:t>Learning Style</a:t>
            </a:r>
            <a:endParaRPr lang="en-US" dirty="0">
              <a:solidFill>
                <a:srgbClr val="EA7125"/>
              </a:solidFill>
            </a:endParaRPr>
          </a:p>
        </p:txBody>
      </p:sp>
      <p:sp>
        <p:nvSpPr>
          <p:cNvPr id="53251" name="Rectangle 3"/>
          <p:cNvSpPr>
            <a:spLocks noGrp="1" noChangeArrowheads="1"/>
          </p:cNvSpPr>
          <p:nvPr>
            <p:ph idx="1"/>
          </p:nvPr>
        </p:nvSpPr>
        <p:spPr>
          <a:xfrm>
            <a:off x="503238" y="530225"/>
            <a:ext cx="8183562" cy="4187825"/>
          </a:xfrm>
        </p:spPr>
        <p:txBody>
          <a:bodyPr/>
          <a:lstStyle/>
          <a:p>
            <a:pPr eaLnBrk="1" hangingPunct="1">
              <a:buFont typeface="Arial" charset="0"/>
              <a:buChar char="•"/>
              <a:defRPr/>
            </a:pPr>
            <a:r>
              <a:rPr lang="en-US" altLang="en-US" sz="3600" dirty="0" smtClean="0">
                <a:ea typeface="ＭＳ Ｐゴシック" charset="-128"/>
              </a:rPr>
              <a:t>Process world in a narrow, intense, detailed manner</a:t>
            </a:r>
          </a:p>
          <a:p>
            <a:pPr eaLnBrk="1" hangingPunct="1">
              <a:buFont typeface="Arial" charset="0"/>
              <a:buChar char="•"/>
              <a:defRPr/>
            </a:pPr>
            <a:r>
              <a:rPr lang="en-US" altLang="en-US" sz="3600" dirty="0" smtClean="0">
                <a:ea typeface="ＭＳ Ｐゴシック" charset="-128"/>
              </a:rPr>
              <a:t>Unique learning profiles/disorders may exist</a:t>
            </a:r>
          </a:p>
          <a:p>
            <a:pPr eaLnBrk="1" hangingPunct="1">
              <a:buFont typeface="Arial" charset="0"/>
              <a:buChar char="•"/>
              <a:defRPr/>
            </a:pPr>
            <a:r>
              <a:rPr lang="en-US" altLang="en-US" sz="3600" dirty="0" smtClean="0">
                <a:ea typeface="ＭＳ Ｐゴシック" charset="-128"/>
              </a:rPr>
              <a:t>Generalization</a:t>
            </a:r>
          </a:p>
          <a:p>
            <a:pPr eaLnBrk="1" hangingPunct="1">
              <a:buFont typeface="Arial" charset="0"/>
              <a:buChar char="•"/>
              <a:defRPr/>
            </a:pPr>
            <a:r>
              <a:rPr lang="en-US" altLang="en-US" sz="3600" dirty="0" smtClean="0">
                <a:solidFill>
                  <a:srgbClr val="EA7125"/>
                </a:solidFill>
                <a:ea typeface="ＭＳ Ｐゴシック" charset="-128"/>
              </a:rPr>
              <a:t>Novel Problem Solving</a:t>
            </a:r>
          </a:p>
          <a:p>
            <a:pPr marL="0" indent="0" eaLnBrk="1" hangingPunct="1">
              <a:lnSpc>
                <a:spcPct val="90000"/>
              </a:lnSpc>
              <a:buFont typeface="Arial" charset="0"/>
              <a:buNone/>
              <a:defRPr/>
            </a:pPr>
            <a:endParaRPr lang="en-US" altLang="en-US" sz="2600" dirty="0" smtClean="0">
              <a:ea typeface="ＭＳ Ｐゴシック" charset="-128"/>
            </a:endParaRPr>
          </a:p>
        </p:txBody>
      </p:sp>
      <p:sp>
        <p:nvSpPr>
          <p:cNvPr id="29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200" smtClean="0">
                <a:solidFill>
                  <a:srgbClr val="898989"/>
                </a:solidFill>
                <a:latin typeface="Calibri" panose="020F0502020204030204" pitchFamily="34" charset="0"/>
              </a:rPr>
              <a:t>Loftin 2015</a:t>
            </a:r>
          </a:p>
        </p:txBody>
      </p:sp>
    </p:spTree>
    <p:extLst>
      <p:ext uri="{BB962C8B-B14F-4D97-AF65-F5344CB8AC3E}">
        <p14:creationId xmlns:p14="http://schemas.microsoft.com/office/powerpoint/2010/main" val="12705105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352800" y="4533900"/>
            <a:ext cx="8229600" cy="1143000"/>
          </a:xfrm>
        </p:spPr>
        <p:txBody>
          <a:bodyPr/>
          <a:lstStyle/>
          <a:p>
            <a:r>
              <a:rPr lang="en-US" altLang="en-US" dirty="0" smtClean="0">
                <a:solidFill>
                  <a:srgbClr val="EA7125"/>
                </a:solidFill>
              </a:rPr>
              <a:t>Anxiety</a:t>
            </a:r>
          </a:p>
        </p:txBody>
      </p:sp>
      <p:sp>
        <p:nvSpPr>
          <p:cNvPr id="30722" name="Content Placeholder 2"/>
          <p:cNvSpPr>
            <a:spLocks noGrp="1"/>
          </p:cNvSpPr>
          <p:nvPr>
            <p:ph idx="1"/>
          </p:nvPr>
        </p:nvSpPr>
        <p:spPr>
          <a:xfrm>
            <a:off x="476250" y="579438"/>
            <a:ext cx="8229600" cy="4525962"/>
          </a:xfrm>
        </p:spPr>
        <p:txBody>
          <a:bodyPr/>
          <a:lstStyle/>
          <a:p>
            <a:r>
              <a:rPr lang="en-US" altLang="en-US" smtClean="0"/>
              <a:t>Distress about sensitive information</a:t>
            </a:r>
          </a:p>
          <a:p>
            <a:r>
              <a:rPr lang="en-US" altLang="en-US" smtClean="0"/>
              <a:t>Social anxiety </a:t>
            </a:r>
          </a:p>
          <a:p>
            <a:r>
              <a:rPr lang="en-US" altLang="en-US" smtClean="0"/>
              <a:t>Interference with listening &amp; learning</a:t>
            </a:r>
          </a:p>
          <a:p>
            <a:r>
              <a:rPr lang="en-US" altLang="en-US" smtClean="0"/>
              <a:t>Insistence on sameness </a:t>
            </a: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4397B2DB-DFC8-4501-AF27-5707662D040B}" type="slidenum">
              <a:rPr lang="en-US" altLang="en-US" sz="900">
                <a:solidFill>
                  <a:srgbClr val="898989"/>
                </a:solidFill>
                <a:latin typeface="Calibri" panose="020F0502020204030204" pitchFamily="34" charset="0"/>
              </a:rPr>
              <a:pPr eaLnBrk="1" hangingPunct="1"/>
              <a:t>59</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291750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771642"/>
            <a:ext cx="6172200" cy="3680231"/>
          </a:xfrm>
        </p:spPr>
        <p:txBody>
          <a:bodyPr>
            <a:normAutofit/>
          </a:bodyPr>
          <a:lstStyle/>
          <a:p>
            <a:pPr marL="0" indent="0">
              <a:buNone/>
            </a:pPr>
            <a:endParaRPr lang="en-US" dirty="0"/>
          </a:p>
          <a:p>
            <a:endParaRPr lang="en-US" dirty="0"/>
          </a:p>
        </p:txBody>
      </p:sp>
      <p:sp>
        <p:nvSpPr>
          <p:cNvPr id="2" name="Rectangle 1"/>
          <p:cNvSpPr/>
          <p:nvPr/>
        </p:nvSpPr>
        <p:spPr>
          <a:xfrm>
            <a:off x="1257300" y="1771650"/>
            <a:ext cx="6743700" cy="422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34528"/>
            <a:ext cx="9144000" cy="6892527"/>
          </a:xfrm>
          <a:prstGeom prst="rect">
            <a:avLst/>
          </a:prstGeom>
          <a:solidFill>
            <a:schemeClr val="bg1"/>
          </a:solidFill>
          <a:ln>
            <a:noFill/>
          </a:ln>
        </p:spPr>
      </p:pic>
    </p:spTree>
    <p:extLst>
      <p:ext uri="{BB962C8B-B14F-4D97-AF65-F5344CB8AC3E}">
        <p14:creationId xmlns:p14="http://schemas.microsoft.com/office/powerpoint/2010/main" val="363528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r>
              <a:rPr lang="en-US" altLang="en-US" dirty="0" smtClean="0">
                <a:solidFill>
                  <a:srgbClr val="EA7125"/>
                </a:solidFill>
              </a:rPr>
              <a:t>What to teach: General Content</a:t>
            </a:r>
          </a:p>
        </p:txBody>
      </p:sp>
      <p:sp>
        <p:nvSpPr>
          <p:cNvPr id="32770" name="Content Placeholder 2"/>
          <p:cNvSpPr>
            <a:spLocks noGrp="1"/>
          </p:cNvSpPr>
          <p:nvPr>
            <p:ph idx="1"/>
          </p:nvPr>
        </p:nvSpPr>
        <p:spPr>
          <a:xfrm>
            <a:off x="609600" y="1295400"/>
            <a:ext cx="8229600" cy="4525963"/>
          </a:xfrm>
        </p:spPr>
        <p:txBody>
          <a:bodyPr/>
          <a:lstStyle/>
          <a:p>
            <a:r>
              <a:rPr lang="en-US" altLang="en-US" dirty="0" smtClean="0"/>
              <a:t>Facts</a:t>
            </a:r>
          </a:p>
          <a:p>
            <a:r>
              <a:rPr lang="en-US" altLang="en-US" dirty="0" smtClean="0"/>
              <a:t>Social Aspects</a:t>
            </a:r>
          </a:p>
          <a:p>
            <a:pPr lvl="1"/>
            <a:r>
              <a:rPr lang="en-US" altLang="en-US" dirty="0" smtClean="0"/>
              <a:t>What to do </a:t>
            </a:r>
          </a:p>
          <a:p>
            <a:pPr lvl="1"/>
            <a:r>
              <a:rPr lang="en-US" altLang="en-US" dirty="0" smtClean="0"/>
              <a:t>What not to do</a:t>
            </a:r>
          </a:p>
          <a:p>
            <a:pPr lvl="1"/>
            <a:r>
              <a:rPr lang="en-US" altLang="en-US" dirty="0" smtClean="0"/>
              <a:t>and…</a:t>
            </a:r>
          </a:p>
          <a:p>
            <a:pPr lvl="1" algn="ctr">
              <a:buFont typeface="Arial" panose="020B0604020202020204" pitchFamily="34" charset="0"/>
              <a:buNone/>
            </a:pPr>
            <a:r>
              <a:rPr lang="en-US" altLang="en-US" sz="6000" i="1" dirty="0" smtClean="0">
                <a:solidFill>
                  <a:srgbClr val="EA7125"/>
                </a:solidFill>
              </a:rPr>
              <a:t>WHY (BIG IDEAS)</a:t>
            </a:r>
          </a:p>
        </p:txBody>
      </p:sp>
    </p:spTree>
    <p:extLst>
      <p:ext uri="{BB962C8B-B14F-4D97-AF65-F5344CB8AC3E}">
        <p14:creationId xmlns:p14="http://schemas.microsoft.com/office/powerpoint/2010/main" val="1092519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143000"/>
          </a:xfrm>
        </p:spPr>
        <p:txBody>
          <a:bodyPr/>
          <a:lstStyle/>
          <a:p>
            <a:r>
              <a:rPr lang="en-US" altLang="en-US" dirty="0" smtClean="0">
                <a:solidFill>
                  <a:srgbClr val="EA7125"/>
                </a:solidFill>
              </a:rPr>
              <a:t>Sexuality Education</a:t>
            </a:r>
          </a:p>
        </p:txBody>
      </p:sp>
      <p:sp>
        <p:nvSpPr>
          <p:cNvPr id="33794" name="Content Placeholder 2"/>
          <p:cNvSpPr>
            <a:spLocks noGrp="1"/>
          </p:cNvSpPr>
          <p:nvPr>
            <p:ph idx="1"/>
          </p:nvPr>
        </p:nvSpPr>
        <p:spPr>
          <a:xfrm>
            <a:off x="457200" y="990601"/>
            <a:ext cx="8229600" cy="4038600"/>
          </a:xfrm>
        </p:spPr>
        <p:txBody>
          <a:bodyPr>
            <a:normAutofit lnSpcReduction="10000"/>
          </a:bodyPr>
          <a:lstStyle/>
          <a:p>
            <a:r>
              <a:rPr lang="en-US" altLang="en-US" dirty="0" smtClean="0"/>
              <a:t>96% female and 97% male teens receive sex </a:t>
            </a:r>
            <a:r>
              <a:rPr lang="en-US" altLang="en-US" dirty="0" err="1" smtClean="0"/>
              <a:t>ed</a:t>
            </a:r>
            <a:r>
              <a:rPr lang="en-US" altLang="en-US" dirty="0" smtClean="0"/>
              <a:t> before 18 (CDC, 2010)</a:t>
            </a:r>
          </a:p>
          <a:p>
            <a:endParaRPr lang="en-US" altLang="en-US" dirty="0" smtClean="0"/>
          </a:p>
          <a:p>
            <a:r>
              <a:rPr lang="en-US" altLang="en-US" dirty="0" smtClean="0"/>
              <a:t> More students report learning about “how to say no” than about birth control</a:t>
            </a:r>
          </a:p>
          <a:p>
            <a:endParaRPr lang="en-US" altLang="en-US" dirty="0" smtClean="0"/>
          </a:p>
          <a:p>
            <a:r>
              <a:rPr lang="en-US" altLang="en-US" dirty="0" smtClean="0"/>
              <a:t>Quite common for students receiving special education to “skip” sex </a:t>
            </a:r>
            <a:r>
              <a:rPr lang="en-US" altLang="en-US" dirty="0" err="1" smtClean="0"/>
              <a:t>ed</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021437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29126" y="0"/>
            <a:ext cx="8229600" cy="1143000"/>
          </a:xfrm>
        </p:spPr>
        <p:txBody>
          <a:bodyPr/>
          <a:lstStyle/>
          <a:p>
            <a:r>
              <a:rPr lang="en-US" altLang="en-US" dirty="0" smtClean="0">
                <a:solidFill>
                  <a:srgbClr val="EA7125"/>
                </a:solidFill>
              </a:rPr>
              <a:t>What to Teach: Facts</a:t>
            </a:r>
          </a:p>
        </p:txBody>
      </p:sp>
      <p:sp>
        <p:nvSpPr>
          <p:cNvPr id="3" name="Content Placeholder 2"/>
          <p:cNvSpPr>
            <a:spLocks noGrp="1"/>
          </p:cNvSpPr>
          <p:nvPr>
            <p:ph idx="1"/>
          </p:nvPr>
        </p:nvSpPr>
        <p:spPr>
          <a:xfrm>
            <a:off x="429126" y="838200"/>
            <a:ext cx="8229600" cy="4525963"/>
          </a:xfrm>
        </p:spPr>
        <p:txBody>
          <a:bodyPr>
            <a:normAutofit lnSpcReduction="10000"/>
          </a:bodyPr>
          <a:lstStyle/>
          <a:p>
            <a:pPr>
              <a:buFont typeface="Arial" charset="0"/>
              <a:buChar char="•"/>
              <a:defRPr/>
            </a:pPr>
            <a:r>
              <a:rPr lang="en-US" dirty="0" smtClean="0"/>
              <a:t>Hygiene and Self-Care</a:t>
            </a:r>
          </a:p>
          <a:p>
            <a:pPr lvl="1">
              <a:buFont typeface="Arial" charset="0"/>
              <a:buChar char="–"/>
              <a:defRPr/>
            </a:pPr>
            <a:r>
              <a:rPr lang="en-US" dirty="0" smtClean="0">
                <a:cs typeface="+mn-cs"/>
              </a:rPr>
              <a:t>How-to</a:t>
            </a:r>
          </a:p>
          <a:p>
            <a:pPr lvl="1">
              <a:buFont typeface="Arial" charset="0"/>
              <a:buChar char="–"/>
              <a:defRPr/>
            </a:pPr>
            <a:r>
              <a:rPr lang="en-US" dirty="0" smtClean="0">
                <a:cs typeface="+mn-cs"/>
              </a:rPr>
              <a:t>Schedules</a:t>
            </a:r>
          </a:p>
          <a:p>
            <a:pPr>
              <a:buFont typeface="Arial" charset="0"/>
              <a:buChar char="•"/>
              <a:defRPr/>
            </a:pPr>
            <a:r>
              <a:rPr lang="en-US" dirty="0" smtClean="0"/>
              <a:t>Terms for Anatomy</a:t>
            </a:r>
          </a:p>
          <a:p>
            <a:pPr lvl="1">
              <a:buFont typeface="Arial" charset="0"/>
              <a:buChar char="–"/>
              <a:defRPr/>
            </a:pPr>
            <a:r>
              <a:rPr lang="en-US" dirty="0" smtClean="0">
                <a:cs typeface="+mn-cs"/>
              </a:rPr>
              <a:t>Proper</a:t>
            </a:r>
          </a:p>
          <a:p>
            <a:pPr lvl="1">
              <a:buFont typeface="Arial" charset="0"/>
              <a:buChar char="–"/>
              <a:defRPr/>
            </a:pPr>
            <a:r>
              <a:rPr lang="en-US" dirty="0" smtClean="0">
                <a:cs typeface="+mn-cs"/>
              </a:rPr>
              <a:t>Slang</a:t>
            </a:r>
          </a:p>
          <a:p>
            <a:pPr>
              <a:buFont typeface="Arial" charset="0"/>
              <a:buChar char="•"/>
              <a:defRPr/>
            </a:pPr>
            <a:r>
              <a:rPr lang="en-US" dirty="0" smtClean="0"/>
              <a:t>Terms for Acts</a:t>
            </a:r>
          </a:p>
          <a:p>
            <a:pPr lvl="1">
              <a:buFont typeface="Arial" charset="0"/>
              <a:buChar char="–"/>
              <a:defRPr/>
            </a:pPr>
            <a:r>
              <a:rPr lang="en-US" dirty="0" smtClean="0">
                <a:cs typeface="+mn-cs"/>
              </a:rPr>
              <a:t>Proper </a:t>
            </a:r>
          </a:p>
          <a:p>
            <a:pPr lvl="1">
              <a:buFont typeface="Arial" charset="0"/>
              <a:buChar char="–"/>
              <a:defRPr/>
            </a:pPr>
            <a:r>
              <a:rPr lang="en-US" dirty="0" smtClean="0">
                <a:cs typeface="+mn-cs"/>
              </a:rPr>
              <a:t>Slang</a:t>
            </a:r>
            <a:endParaRPr lang="en-US" dirty="0">
              <a:cs typeface="+mn-cs"/>
            </a:endParaRPr>
          </a:p>
        </p:txBody>
      </p:sp>
    </p:spTree>
    <p:extLst>
      <p:ext uri="{BB962C8B-B14F-4D97-AF65-F5344CB8AC3E}">
        <p14:creationId xmlns:p14="http://schemas.microsoft.com/office/powerpoint/2010/main" val="33812344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dirty="0" smtClean="0">
                <a:solidFill>
                  <a:srgbClr val="EA7125"/>
                </a:solidFill>
              </a:rPr>
              <a:t>What to Teach: How-</a:t>
            </a:r>
            <a:r>
              <a:rPr lang="en-US" altLang="en-US" dirty="0" err="1" smtClean="0">
                <a:solidFill>
                  <a:srgbClr val="EA7125"/>
                </a:solidFill>
              </a:rPr>
              <a:t>To’s</a:t>
            </a:r>
            <a:endParaRPr lang="en-US" altLang="en-US" dirty="0" smtClean="0">
              <a:solidFill>
                <a:srgbClr val="EA7125"/>
              </a:solidFill>
            </a:endParaRPr>
          </a:p>
        </p:txBody>
      </p:sp>
      <p:sp>
        <p:nvSpPr>
          <p:cNvPr id="35842" name="Content Placeholder 2"/>
          <p:cNvSpPr>
            <a:spLocks noGrp="1"/>
          </p:cNvSpPr>
          <p:nvPr>
            <p:ph idx="1"/>
          </p:nvPr>
        </p:nvSpPr>
        <p:spPr/>
        <p:txBody>
          <a:bodyPr/>
          <a:lstStyle/>
          <a:p>
            <a:r>
              <a:rPr lang="en-US" altLang="en-US" smtClean="0"/>
              <a:t>Masturbation</a:t>
            </a:r>
          </a:p>
          <a:p>
            <a:pPr lvl="1"/>
            <a:r>
              <a:rPr lang="en-US" altLang="en-US" smtClean="0"/>
              <a:t>Physical safety concerns</a:t>
            </a:r>
          </a:p>
          <a:p>
            <a:r>
              <a:rPr lang="en-US" altLang="en-US" smtClean="0"/>
              <a:t>Mechanics of Partnered Sex Acts</a:t>
            </a:r>
          </a:p>
          <a:p>
            <a:pPr lvl="1"/>
            <a:r>
              <a:rPr lang="en-US" altLang="en-US" smtClean="0"/>
              <a:t>Homosexual and heterosexual</a:t>
            </a:r>
          </a:p>
          <a:p>
            <a:pPr lvl="1"/>
            <a:r>
              <a:rPr lang="en-US" altLang="en-US" smtClean="0"/>
              <a:t>Safer sex practices</a:t>
            </a:r>
          </a:p>
          <a:p>
            <a:pPr lvl="1"/>
            <a:endParaRPr lang="en-US" altLang="en-US" smtClean="0"/>
          </a:p>
          <a:p>
            <a:pPr lvl="1"/>
            <a:endParaRPr lang="en-US" altLang="en-US" smtClean="0"/>
          </a:p>
        </p:txBody>
      </p:sp>
    </p:spTree>
    <p:extLst>
      <p:ext uri="{BB962C8B-B14F-4D97-AF65-F5344CB8AC3E}">
        <p14:creationId xmlns:p14="http://schemas.microsoft.com/office/powerpoint/2010/main" val="1627194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143000"/>
          </a:xfrm>
        </p:spPr>
        <p:txBody>
          <a:bodyPr/>
          <a:lstStyle/>
          <a:p>
            <a:r>
              <a:rPr lang="en-US" altLang="en-US" dirty="0" smtClean="0">
                <a:solidFill>
                  <a:srgbClr val="EA7125"/>
                </a:solidFill>
              </a:rPr>
              <a:t>What to Teach: Social Pieces</a:t>
            </a:r>
          </a:p>
        </p:txBody>
      </p:sp>
      <p:sp>
        <p:nvSpPr>
          <p:cNvPr id="3" name="Content Placeholder 2"/>
          <p:cNvSpPr>
            <a:spLocks noGrp="1"/>
          </p:cNvSpPr>
          <p:nvPr>
            <p:ph idx="1"/>
          </p:nvPr>
        </p:nvSpPr>
        <p:spPr>
          <a:xfrm>
            <a:off x="457200" y="914400"/>
            <a:ext cx="8229600" cy="4191001"/>
          </a:xfrm>
        </p:spPr>
        <p:txBody>
          <a:bodyPr>
            <a:normAutofit fontScale="70000" lnSpcReduction="20000"/>
          </a:bodyPr>
          <a:lstStyle/>
          <a:p>
            <a:pPr>
              <a:lnSpc>
                <a:spcPct val="88000"/>
              </a:lnSpc>
              <a:spcAft>
                <a:spcPts val="1100"/>
              </a:spcAft>
              <a:buFont typeface="Arial" charset="0"/>
              <a:buChar char="•"/>
              <a:defRPr/>
            </a:pPr>
            <a:r>
              <a:rPr lang="en-US" dirty="0"/>
              <a:t>Personal </a:t>
            </a:r>
            <a:r>
              <a:rPr lang="en-US" dirty="0" smtClean="0"/>
              <a:t>boundaries</a:t>
            </a:r>
          </a:p>
          <a:p>
            <a:pPr>
              <a:lnSpc>
                <a:spcPct val="88000"/>
              </a:lnSpc>
              <a:spcAft>
                <a:spcPts val="1100"/>
              </a:spcAft>
              <a:buFont typeface="Arial" charset="0"/>
              <a:buChar char="•"/>
              <a:defRPr/>
            </a:pPr>
            <a:r>
              <a:rPr lang="en-US" dirty="0" smtClean="0"/>
              <a:t>Public </a:t>
            </a:r>
            <a:r>
              <a:rPr lang="en-US" dirty="0"/>
              <a:t>versus private behavior</a:t>
            </a:r>
          </a:p>
          <a:p>
            <a:pPr>
              <a:lnSpc>
                <a:spcPct val="88000"/>
              </a:lnSpc>
              <a:spcAft>
                <a:spcPts val="1100"/>
              </a:spcAft>
              <a:buFont typeface="Arial" charset="0"/>
              <a:buChar char="•"/>
              <a:defRPr/>
            </a:pPr>
            <a:r>
              <a:rPr lang="en-US" dirty="0"/>
              <a:t>Good touch versus bad touch</a:t>
            </a:r>
          </a:p>
          <a:p>
            <a:pPr>
              <a:lnSpc>
                <a:spcPct val="88000"/>
              </a:lnSpc>
              <a:spcAft>
                <a:spcPts val="1100"/>
              </a:spcAft>
              <a:buFont typeface="Arial" charset="0"/>
              <a:buChar char="•"/>
              <a:defRPr/>
            </a:pPr>
            <a:r>
              <a:rPr lang="en-US" dirty="0" smtClean="0"/>
              <a:t>Levels of intimacy</a:t>
            </a:r>
          </a:p>
          <a:p>
            <a:pPr>
              <a:lnSpc>
                <a:spcPct val="88000"/>
              </a:lnSpc>
              <a:spcAft>
                <a:spcPts val="1100"/>
              </a:spcAft>
              <a:buFont typeface="Arial" charset="0"/>
              <a:buChar char="•"/>
              <a:defRPr/>
            </a:pPr>
            <a:r>
              <a:rPr lang="en-US" dirty="0" smtClean="0"/>
              <a:t>Relationship </a:t>
            </a:r>
            <a:r>
              <a:rPr lang="en-US" dirty="0"/>
              <a:t>building</a:t>
            </a:r>
          </a:p>
          <a:p>
            <a:pPr>
              <a:lnSpc>
                <a:spcPct val="88000"/>
              </a:lnSpc>
              <a:spcAft>
                <a:spcPts val="1100"/>
              </a:spcAft>
              <a:buFont typeface="Arial" charset="0"/>
              <a:buChar char="•"/>
              <a:defRPr/>
            </a:pPr>
            <a:r>
              <a:rPr lang="en-US" dirty="0"/>
              <a:t>Avoiding danger and </a:t>
            </a:r>
            <a:r>
              <a:rPr lang="en-US" dirty="0" smtClean="0"/>
              <a:t>abuse</a:t>
            </a:r>
            <a:endParaRPr lang="en-US" dirty="0"/>
          </a:p>
          <a:p>
            <a:pPr>
              <a:lnSpc>
                <a:spcPct val="88000"/>
              </a:lnSpc>
              <a:spcAft>
                <a:spcPts val="1100"/>
              </a:spcAft>
              <a:buFont typeface="Arial" charset="0"/>
              <a:buChar char="•"/>
              <a:defRPr/>
            </a:pPr>
            <a:r>
              <a:rPr lang="en-US" dirty="0"/>
              <a:t>Dating skills</a:t>
            </a:r>
          </a:p>
          <a:p>
            <a:pPr>
              <a:lnSpc>
                <a:spcPct val="88000"/>
              </a:lnSpc>
              <a:spcAft>
                <a:spcPts val="1100"/>
              </a:spcAft>
              <a:buFont typeface="Arial" charset="0"/>
              <a:buChar char="•"/>
              <a:defRPr/>
            </a:pPr>
            <a:r>
              <a:rPr lang="en-US" dirty="0"/>
              <a:t>Personal responsibilities and </a:t>
            </a:r>
            <a:r>
              <a:rPr lang="en-US" dirty="0" smtClean="0"/>
              <a:t>values</a:t>
            </a:r>
          </a:p>
          <a:p>
            <a:pPr>
              <a:lnSpc>
                <a:spcPct val="88000"/>
              </a:lnSpc>
              <a:spcAft>
                <a:spcPts val="1100"/>
              </a:spcAft>
              <a:buFont typeface="Arial" charset="0"/>
              <a:buChar char="•"/>
              <a:defRPr/>
            </a:pPr>
            <a:r>
              <a:rPr lang="en-US" dirty="0" smtClean="0"/>
              <a:t>Social perception of sexual content</a:t>
            </a:r>
            <a:endParaRPr lang="en-US" dirty="0"/>
          </a:p>
          <a:p>
            <a:pPr>
              <a:buFont typeface="Arial" charset="0"/>
              <a:buChar char="•"/>
              <a:defRPr/>
            </a:pPr>
            <a:endParaRPr lang="en-US" dirty="0"/>
          </a:p>
        </p:txBody>
      </p:sp>
    </p:spTree>
    <p:extLst>
      <p:ext uri="{BB962C8B-B14F-4D97-AF65-F5344CB8AC3E}">
        <p14:creationId xmlns:p14="http://schemas.microsoft.com/office/powerpoint/2010/main" val="2866201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dirty="0" smtClean="0">
                <a:solidFill>
                  <a:srgbClr val="EA7125"/>
                </a:solidFill>
              </a:rPr>
              <a:t>What to Teach: Social Pieces</a:t>
            </a:r>
          </a:p>
        </p:txBody>
      </p:sp>
      <p:sp>
        <p:nvSpPr>
          <p:cNvPr id="37890" name="Content Placeholder 2"/>
          <p:cNvSpPr>
            <a:spLocks noGrp="1"/>
          </p:cNvSpPr>
          <p:nvPr>
            <p:ph idx="1"/>
          </p:nvPr>
        </p:nvSpPr>
        <p:spPr/>
        <p:txBody>
          <a:bodyPr/>
          <a:lstStyle/>
          <a:p>
            <a:r>
              <a:rPr lang="en-US" altLang="en-US" smtClean="0"/>
              <a:t>Hygiene:</a:t>
            </a:r>
            <a:r>
              <a:rPr lang="en-US" altLang="en-US" i="1" smtClean="0"/>
              <a:t> </a:t>
            </a:r>
            <a:r>
              <a:rPr lang="en-US" altLang="en-US" smtClean="0"/>
              <a:t>the </a:t>
            </a:r>
            <a:r>
              <a:rPr lang="en-US" altLang="en-US" i="1" smtClean="0"/>
              <a:t>why</a:t>
            </a:r>
          </a:p>
          <a:p>
            <a:r>
              <a:rPr lang="en-US" altLang="en-US" smtClean="0"/>
              <a:t>Terms: which to use with whom, settings</a:t>
            </a:r>
          </a:p>
          <a:p>
            <a:r>
              <a:rPr lang="en-US" altLang="en-US" smtClean="0"/>
              <a:t>Acts: when, where appropriate, how, and with whom to initiate; partners’ experience</a:t>
            </a:r>
          </a:p>
          <a:p>
            <a:r>
              <a:rPr lang="en-US" altLang="en-US" smtClean="0"/>
              <a:t>Masturbation: where</a:t>
            </a:r>
          </a:p>
          <a:p>
            <a:endParaRPr lang="en-US" altLang="en-US" smtClean="0"/>
          </a:p>
          <a:p>
            <a:endParaRPr lang="en-US" altLang="en-US" smtClean="0"/>
          </a:p>
        </p:txBody>
      </p:sp>
    </p:spTree>
    <p:extLst>
      <p:ext uri="{BB962C8B-B14F-4D97-AF65-F5344CB8AC3E}">
        <p14:creationId xmlns:p14="http://schemas.microsoft.com/office/powerpoint/2010/main" val="618352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solidFill>
                  <a:srgbClr val="EA7125"/>
                </a:solidFill>
              </a:rPr>
              <a:t>What to Teach: Consent</a:t>
            </a:r>
          </a:p>
        </p:txBody>
      </p:sp>
      <p:sp>
        <p:nvSpPr>
          <p:cNvPr id="38914" name="Content Placeholder 2"/>
          <p:cNvSpPr>
            <a:spLocks noGrp="1"/>
          </p:cNvSpPr>
          <p:nvPr>
            <p:ph idx="1"/>
          </p:nvPr>
        </p:nvSpPr>
        <p:spPr>
          <a:xfrm>
            <a:off x="304800" y="1600200"/>
            <a:ext cx="8382000" cy="4756150"/>
          </a:xfrm>
        </p:spPr>
        <p:txBody>
          <a:bodyPr/>
          <a:lstStyle/>
          <a:p>
            <a:r>
              <a:rPr lang="en-US" altLang="en-US" smtClean="0"/>
              <a:t>This is a tricky concept, even for typically developing people.</a:t>
            </a:r>
          </a:p>
        </p:txBody>
      </p:sp>
      <p:sp>
        <p:nvSpPr>
          <p:cNvPr id="38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48D37A1C-E358-462A-ABC0-DCE57BA3326B}" type="slidenum">
              <a:rPr lang="en-US" altLang="en-US" sz="900">
                <a:solidFill>
                  <a:srgbClr val="898989"/>
                </a:solidFill>
                <a:latin typeface="Calibri" panose="020F0502020204030204" pitchFamily="34" charset="0"/>
              </a:rPr>
              <a:pPr eaLnBrk="1" hangingPunct="1"/>
              <a:t>66</a:t>
            </a:fld>
            <a:endParaRPr lang="en-US" altLang="en-US" sz="900">
              <a:solidFill>
                <a:srgbClr val="898989"/>
              </a:solidFill>
              <a:latin typeface="Calibri" panose="020F0502020204030204" pitchFamily="34" charset="0"/>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76538"/>
            <a:ext cx="34353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3622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5" descr="Image result for 50 shades fi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810125"/>
            <a:ext cx="3429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25" y="44958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768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dirty="0" smtClean="0">
                <a:solidFill>
                  <a:srgbClr val="EA7125"/>
                </a:solidFill>
              </a:rPr>
              <a:t>Counteracting Media Influence</a:t>
            </a:r>
          </a:p>
        </p:txBody>
      </p:sp>
      <p:sp>
        <p:nvSpPr>
          <p:cNvPr id="40962" name="Content Placeholder 2"/>
          <p:cNvSpPr>
            <a:spLocks noGrp="1"/>
          </p:cNvSpPr>
          <p:nvPr>
            <p:ph idx="1"/>
          </p:nvPr>
        </p:nvSpPr>
        <p:spPr/>
        <p:txBody>
          <a:bodyPr/>
          <a:lstStyle/>
          <a:p>
            <a:r>
              <a:rPr lang="en-US" altLang="en-US" sz="4000" smtClean="0"/>
              <a:t>Explicit instruction</a:t>
            </a:r>
          </a:p>
          <a:p>
            <a:r>
              <a:rPr lang="en-US" altLang="en-US" sz="4000" smtClean="0"/>
              <a:t>Rules</a:t>
            </a:r>
          </a:p>
          <a:p>
            <a:r>
              <a:rPr lang="en-US" altLang="en-US" sz="4000" smtClean="0"/>
              <a:t>Appropriate models for relationships</a:t>
            </a:r>
          </a:p>
        </p:txBody>
      </p:sp>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F8B3EFFC-D7D3-460C-8F18-91F62FBF0B08}" type="slidenum">
              <a:rPr lang="en-US" altLang="en-US" sz="900">
                <a:solidFill>
                  <a:srgbClr val="898989"/>
                </a:solidFill>
                <a:latin typeface="Calibri" panose="020F0502020204030204" pitchFamily="34" charset="0"/>
              </a:rPr>
              <a:pPr eaLnBrk="1" hangingPunct="1"/>
              <a:t>67</a:t>
            </a:fld>
            <a:endParaRPr lang="en-US" altLang="en-US" sz="900">
              <a:solidFill>
                <a:srgbClr val="898989"/>
              </a:solidFill>
              <a:latin typeface="Calibri" panose="020F0502020204030204" pitchFamily="34" charset="0"/>
            </a:endParaRPr>
          </a:p>
        </p:txBody>
      </p:sp>
    </p:spTree>
    <p:extLst>
      <p:ext uri="{BB962C8B-B14F-4D97-AF65-F5344CB8AC3E}">
        <p14:creationId xmlns:p14="http://schemas.microsoft.com/office/powerpoint/2010/main" val="581186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r>
              <a:rPr lang="en-US" altLang="en-US" sz="4900" dirty="0" smtClean="0">
                <a:solidFill>
                  <a:srgbClr val="EA7125"/>
                </a:solidFill>
              </a:rPr>
              <a:t>EXAMPLE: Teaching about porn </a:t>
            </a:r>
            <a:br>
              <a:rPr lang="en-US" altLang="en-US" sz="4900" dirty="0" smtClean="0">
                <a:solidFill>
                  <a:srgbClr val="EA7125"/>
                </a:solidFill>
              </a:rPr>
            </a:br>
            <a:r>
              <a:rPr lang="en-US" altLang="en-US" sz="1800" dirty="0" smtClean="0">
                <a:solidFill>
                  <a:srgbClr val="EA7125"/>
                </a:solidFill>
              </a:rPr>
              <a:t>(adapted from NYT)</a:t>
            </a:r>
          </a:p>
        </p:txBody>
      </p:sp>
      <p:sp>
        <p:nvSpPr>
          <p:cNvPr id="41986" name="Content Placeholder 2"/>
          <p:cNvSpPr>
            <a:spLocks noGrp="1"/>
          </p:cNvSpPr>
          <p:nvPr>
            <p:ph idx="1"/>
          </p:nvPr>
        </p:nvSpPr>
        <p:spPr/>
        <p:txBody>
          <a:bodyPr/>
          <a:lstStyle/>
          <a:p>
            <a:r>
              <a:rPr lang="en-US" altLang="en-US" smtClean="0"/>
              <a:t>Legality/ Illegality</a:t>
            </a:r>
          </a:p>
          <a:p>
            <a:r>
              <a:rPr lang="en-US" altLang="en-US" smtClean="0"/>
              <a:t>One </a:t>
            </a:r>
            <a:r>
              <a:rPr lang="ja-JP" altLang="en-US" smtClean="0"/>
              <a:t>“</a:t>
            </a:r>
            <a:r>
              <a:rPr lang="en-US" altLang="ja-JP" smtClean="0"/>
              <a:t>shadowy and loveless corner</a:t>
            </a:r>
            <a:r>
              <a:rPr lang="ja-JP" altLang="en-US" smtClean="0"/>
              <a:t>”</a:t>
            </a:r>
            <a:endParaRPr lang="en-US" altLang="ja-JP" smtClean="0"/>
          </a:p>
          <a:p>
            <a:r>
              <a:rPr lang="en-US" altLang="en-US" smtClean="0"/>
              <a:t>Bodies respond differently than minds (women example)</a:t>
            </a:r>
          </a:p>
          <a:p>
            <a:r>
              <a:rPr lang="en-US" altLang="en-US" smtClean="0"/>
              <a:t>Exploitation</a:t>
            </a:r>
          </a:p>
          <a:p>
            <a:pPr>
              <a:buFont typeface="Arial" panose="020B0604020202020204" pitchFamily="34" charset="0"/>
              <a:buNone/>
            </a:pPr>
            <a:endParaRPr lang="en-US" altLang="en-US" smtClean="0"/>
          </a:p>
        </p:txBody>
      </p:sp>
    </p:spTree>
    <p:extLst>
      <p:ext uri="{BB962C8B-B14F-4D97-AF65-F5344CB8AC3E}">
        <p14:creationId xmlns:p14="http://schemas.microsoft.com/office/powerpoint/2010/main" val="17474668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143000"/>
          </a:xfrm>
        </p:spPr>
        <p:txBody>
          <a:bodyPr/>
          <a:lstStyle/>
          <a:p>
            <a:r>
              <a:rPr lang="en-US" altLang="en-US" dirty="0" smtClean="0">
                <a:solidFill>
                  <a:srgbClr val="EA7125"/>
                </a:solidFill>
              </a:rPr>
              <a:t>EXAMPLE: Teaching about porn </a:t>
            </a:r>
          </a:p>
        </p:txBody>
      </p:sp>
      <p:sp>
        <p:nvSpPr>
          <p:cNvPr id="44034" name="Content Placeholder 2"/>
          <p:cNvSpPr>
            <a:spLocks noGrp="1"/>
          </p:cNvSpPr>
          <p:nvPr>
            <p:ph idx="1"/>
          </p:nvPr>
        </p:nvSpPr>
        <p:spPr>
          <a:xfrm>
            <a:off x="457200" y="990600"/>
            <a:ext cx="8229600" cy="4038601"/>
          </a:xfrm>
        </p:spPr>
        <p:txBody>
          <a:bodyPr>
            <a:normAutofit/>
          </a:bodyPr>
          <a:lstStyle/>
          <a:p>
            <a:r>
              <a:rPr lang="en-US" altLang="en-US" dirty="0" smtClean="0"/>
              <a:t>Social perception</a:t>
            </a:r>
          </a:p>
          <a:p>
            <a:r>
              <a:rPr lang="en-US" altLang="en-US" dirty="0" smtClean="0"/>
              <a:t>How to discuss</a:t>
            </a:r>
          </a:p>
          <a:p>
            <a:r>
              <a:rPr lang="en-US" altLang="en-US" dirty="0" smtClean="0"/>
              <a:t>“Kabuki theater”</a:t>
            </a:r>
          </a:p>
          <a:p>
            <a:r>
              <a:rPr lang="en-US" altLang="en-US" dirty="0" smtClean="0"/>
              <a:t>Porn is fake</a:t>
            </a:r>
          </a:p>
          <a:p>
            <a:pPr lvl="1"/>
            <a:r>
              <a:rPr lang="en-US" altLang="en-US" dirty="0" smtClean="0"/>
              <a:t>Using as a model can be quite harmful</a:t>
            </a:r>
          </a:p>
          <a:p>
            <a:r>
              <a:rPr lang="en-US" altLang="en-US" dirty="0" smtClean="0"/>
              <a:t>Body image</a:t>
            </a:r>
          </a:p>
          <a:p>
            <a:r>
              <a:rPr lang="en-US" altLang="en-US" dirty="0" smtClean="0"/>
              <a:t>Acts </a:t>
            </a:r>
          </a:p>
          <a:p>
            <a:endParaRPr lang="en-US" altLang="en-US" dirty="0" smtClean="0"/>
          </a:p>
          <a:p>
            <a:endParaRPr lang="en-US" altLang="en-US" dirty="0" smtClean="0"/>
          </a:p>
        </p:txBody>
      </p:sp>
    </p:spTree>
    <p:extLst>
      <p:ext uri="{BB962C8B-B14F-4D97-AF65-F5344CB8AC3E}">
        <p14:creationId xmlns:p14="http://schemas.microsoft.com/office/powerpoint/2010/main" val="286069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Points to Remember</a:t>
            </a:r>
            <a:endParaRPr lang="en-US" dirty="0"/>
          </a:p>
        </p:txBody>
      </p:sp>
      <p:sp>
        <p:nvSpPr>
          <p:cNvPr id="3" name="Content Placeholder 2"/>
          <p:cNvSpPr>
            <a:spLocks noGrp="1"/>
          </p:cNvSpPr>
          <p:nvPr>
            <p:ph idx="1"/>
          </p:nvPr>
        </p:nvSpPr>
        <p:spPr>
          <a:xfrm>
            <a:off x="76200" y="914400"/>
            <a:ext cx="8991600" cy="4525963"/>
          </a:xfrm>
        </p:spPr>
        <p:txBody>
          <a:bodyPr>
            <a:normAutofit fontScale="92500" lnSpcReduction="20000"/>
          </a:bodyPr>
          <a:lstStyle/>
          <a:p>
            <a:r>
              <a:rPr lang="en-US" dirty="0" smtClean="0"/>
              <a:t>These are hard issues to discuss, and are rarely as clear-cut as we would like</a:t>
            </a:r>
          </a:p>
          <a:p>
            <a:endParaRPr lang="en-US" dirty="0" smtClean="0"/>
          </a:p>
          <a:p>
            <a:r>
              <a:rPr lang="en-US" dirty="0" smtClean="0"/>
              <a:t>People with disabilities should take responsibility for their actions; likewise society should acknowledge true risk </a:t>
            </a:r>
          </a:p>
          <a:p>
            <a:endParaRPr lang="en-US" dirty="0" smtClean="0"/>
          </a:p>
          <a:p>
            <a:r>
              <a:rPr lang="en-US" dirty="0" smtClean="0"/>
              <a:t>You don’t have to reinvent the wheel around these issues—there are seasoned professionals doing great work.</a:t>
            </a:r>
          </a:p>
        </p:txBody>
      </p:sp>
    </p:spTree>
    <p:extLst>
      <p:ext uri="{BB962C8B-B14F-4D97-AF65-F5344CB8AC3E}">
        <p14:creationId xmlns:p14="http://schemas.microsoft.com/office/powerpoint/2010/main" val="27011541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28074"/>
            <a:ext cx="8229600" cy="1143000"/>
          </a:xfrm>
        </p:spPr>
        <p:txBody>
          <a:bodyPr>
            <a:normAutofit fontScale="90000"/>
          </a:bodyPr>
          <a:lstStyle/>
          <a:p>
            <a:pPr>
              <a:defRPr/>
            </a:pPr>
            <a:r>
              <a:rPr lang="en-US" sz="4000" dirty="0">
                <a:solidFill>
                  <a:srgbClr val="EA7125"/>
                </a:solidFill>
                <a:ea typeface="ヒラギノ角ゴ Pro W3" charset="0"/>
                <a:cs typeface="ヒラギノ角ゴ Pro W3" charset="0"/>
              </a:rPr>
              <a:t>EXAMPLE: </a:t>
            </a:r>
            <a:br>
              <a:rPr lang="en-US" sz="4000" dirty="0">
                <a:solidFill>
                  <a:srgbClr val="EA7125"/>
                </a:solidFill>
                <a:ea typeface="ヒラギノ角ゴ Pro W3" charset="0"/>
                <a:cs typeface="ヒラギノ角ゴ Pro W3" charset="0"/>
              </a:rPr>
            </a:br>
            <a:r>
              <a:rPr lang="en-US" sz="4000" dirty="0">
                <a:solidFill>
                  <a:srgbClr val="EA7125"/>
                </a:solidFill>
                <a:ea typeface="ヒラギノ角ゴ Pro W3" charset="0"/>
                <a:cs typeface="ヒラギノ角ゴ Pro W3" charset="0"/>
              </a:rPr>
              <a:t>What to teach about how to use porn</a:t>
            </a:r>
          </a:p>
        </p:txBody>
      </p:sp>
      <p:sp>
        <p:nvSpPr>
          <p:cNvPr id="3" name="Content Placeholder 2"/>
          <p:cNvSpPr>
            <a:spLocks noGrp="1"/>
          </p:cNvSpPr>
          <p:nvPr>
            <p:ph idx="1"/>
          </p:nvPr>
        </p:nvSpPr>
        <p:spPr>
          <a:xfrm>
            <a:off x="425116" y="1147011"/>
            <a:ext cx="8229600" cy="3882189"/>
          </a:xfrm>
        </p:spPr>
        <p:txBody>
          <a:bodyPr>
            <a:normAutofit lnSpcReduction="10000"/>
          </a:bodyPr>
          <a:lstStyle/>
          <a:p>
            <a:pPr>
              <a:buFont typeface="Arial" charset="0"/>
              <a:buChar char="•"/>
              <a:defRPr/>
            </a:pPr>
            <a:r>
              <a:rPr lang="en-US" dirty="0" smtClean="0"/>
              <a:t>Location</a:t>
            </a:r>
          </a:p>
          <a:p>
            <a:pPr>
              <a:buFont typeface="Arial" charset="0"/>
              <a:buChar char="•"/>
              <a:defRPr/>
            </a:pPr>
            <a:r>
              <a:rPr lang="en-US" dirty="0" smtClean="0"/>
              <a:t>Use of electronics</a:t>
            </a:r>
          </a:p>
          <a:p>
            <a:pPr>
              <a:buFont typeface="Arial" charset="0"/>
              <a:buChar char="•"/>
              <a:defRPr/>
            </a:pPr>
            <a:r>
              <a:rPr lang="en-US" dirty="0" smtClean="0"/>
              <a:t>Browser Histories</a:t>
            </a:r>
          </a:p>
          <a:p>
            <a:pPr>
              <a:buFont typeface="Arial" charset="0"/>
              <a:buChar char="•"/>
              <a:defRPr/>
            </a:pPr>
            <a:r>
              <a:rPr lang="en-US" dirty="0" smtClean="0"/>
              <a:t>Privacy</a:t>
            </a:r>
          </a:p>
          <a:p>
            <a:pPr>
              <a:buFont typeface="Arial" charset="0"/>
              <a:buChar char="•"/>
              <a:defRPr/>
            </a:pPr>
            <a:r>
              <a:rPr lang="en-US" dirty="0" smtClean="0"/>
              <a:t>Search Terms</a:t>
            </a:r>
          </a:p>
          <a:p>
            <a:pPr>
              <a:buFont typeface="Arial" charset="0"/>
              <a:buChar char="•"/>
              <a:defRPr/>
            </a:pPr>
            <a:r>
              <a:rPr lang="en-US" dirty="0" smtClean="0"/>
              <a:t>Pop ups</a:t>
            </a:r>
          </a:p>
          <a:p>
            <a:pPr>
              <a:buFont typeface="Arial" charset="0"/>
              <a:buChar char="•"/>
              <a:defRPr/>
            </a:pPr>
            <a:r>
              <a:rPr lang="en-US" dirty="0" smtClean="0"/>
              <a:t>Clean up</a:t>
            </a:r>
            <a:endParaRPr lang="en-US" dirty="0"/>
          </a:p>
        </p:txBody>
      </p:sp>
    </p:spTree>
    <p:extLst>
      <p:ext uri="{BB962C8B-B14F-4D97-AF65-F5344CB8AC3E}">
        <p14:creationId xmlns:p14="http://schemas.microsoft.com/office/powerpoint/2010/main" val="3372513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ctrTitle"/>
          </p:nvPr>
        </p:nvSpPr>
        <p:spPr/>
        <p:txBody>
          <a:bodyPr/>
          <a:lstStyle/>
          <a:p>
            <a:r>
              <a:rPr lang="en-US" altLang="en-US" sz="4800" smtClean="0"/>
              <a:t>Rachel L. Loftin, PhD</a:t>
            </a:r>
          </a:p>
        </p:txBody>
      </p:sp>
      <p:sp>
        <p:nvSpPr>
          <p:cNvPr id="5" name="Subtitle 4"/>
          <p:cNvSpPr>
            <a:spLocks noGrp="1"/>
          </p:cNvSpPr>
          <p:nvPr>
            <p:ph type="subTitle" idx="1"/>
          </p:nvPr>
        </p:nvSpPr>
        <p:spPr/>
        <p:txBody>
          <a:bodyPr>
            <a:normAutofit/>
          </a:bodyPr>
          <a:lstStyle/>
          <a:p>
            <a:pPr>
              <a:buFont typeface="Arial" charset="0"/>
              <a:buNone/>
              <a:defRPr/>
            </a:pPr>
            <a:r>
              <a:rPr lang="en-US" dirty="0" err="1" smtClean="0"/>
              <a:t>Rachel_loftin@rush.edu</a:t>
            </a:r>
            <a:endParaRPr lang="en-US" dirty="0"/>
          </a:p>
        </p:txBody>
      </p:sp>
    </p:spTree>
    <p:extLst>
      <p:ext uri="{BB962C8B-B14F-4D97-AF65-F5344CB8AC3E}">
        <p14:creationId xmlns:p14="http://schemas.microsoft.com/office/powerpoint/2010/main" val="483094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29126" y="-76200"/>
            <a:ext cx="8229600" cy="1143000"/>
          </a:xfrm>
        </p:spPr>
        <p:txBody>
          <a:bodyPr/>
          <a:lstStyle/>
          <a:p>
            <a:r>
              <a:rPr lang="en-US" altLang="en-US" dirty="0" smtClean="0">
                <a:solidFill>
                  <a:srgbClr val="EA7125"/>
                </a:solidFill>
              </a:rPr>
              <a:t>References</a:t>
            </a:r>
          </a:p>
        </p:txBody>
      </p:sp>
      <p:sp>
        <p:nvSpPr>
          <p:cNvPr id="48130" name="Content Placeholder 2"/>
          <p:cNvSpPr>
            <a:spLocks noGrp="1"/>
          </p:cNvSpPr>
          <p:nvPr>
            <p:ph idx="1"/>
          </p:nvPr>
        </p:nvSpPr>
        <p:spPr>
          <a:xfrm>
            <a:off x="429126" y="762000"/>
            <a:ext cx="8229600" cy="4525963"/>
          </a:xfrm>
        </p:spPr>
        <p:txBody>
          <a:bodyPr/>
          <a:lstStyle/>
          <a:p>
            <a:pPr>
              <a:lnSpc>
                <a:spcPct val="80000"/>
              </a:lnSpc>
            </a:pPr>
            <a:r>
              <a:rPr lang="en-US" altLang="en-US" sz="2700" dirty="0" err="1" smtClean="0"/>
              <a:t>Dombert</a:t>
            </a:r>
            <a:r>
              <a:rPr lang="en-US" altLang="en-US" sz="2700" dirty="0" smtClean="0"/>
              <a:t>, B. et al (2015). How common is men</a:t>
            </a:r>
            <a:r>
              <a:rPr lang="ja-JP" altLang="en-US" sz="2700" dirty="0" smtClean="0"/>
              <a:t>’</a:t>
            </a:r>
            <a:r>
              <a:rPr lang="en-US" altLang="ja-JP" sz="2700" dirty="0" smtClean="0"/>
              <a:t>s self-reported sexual interest in prepubescent children? </a:t>
            </a:r>
            <a:r>
              <a:rPr lang="en-US" altLang="ja-JP" sz="2700" i="1" dirty="0" smtClean="0"/>
              <a:t>Journal of Sex Research, </a:t>
            </a:r>
            <a:endParaRPr lang="en-US" altLang="ja-JP" sz="2700" dirty="0" smtClean="0"/>
          </a:p>
          <a:p>
            <a:pPr>
              <a:lnSpc>
                <a:spcPct val="80000"/>
              </a:lnSpc>
            </a:pPr>
            <a:r>
              <a:rPr lang="en-US" altLang="en-US" sz="2700" dirty="0" err="1" smtClean="0"/>
              <a:t>Laumann</a:t>
            </a:r>
            <a:r>
              <a:rPr lang="en-US" altLang="en-US" sz="2700" dirty="0" smtClean="0"/>
              <a:t>, E., Gagnon, J.H., Michael, R.T., &amp; Michaels, S. (1994). </a:t>
            </a:r>
            <a:r>
              <a:rPr lang="en-US" altLang="en-US" sz="2700" i="1" dirty="0" smtClean="0"/>
              <a:t>The Social Organization of Sexuality: Sexual Practices in the United States. </a:t>
            </a:r>
            <a:r>
              <a:rPr lang="en-US" altLang="en-US" sz="2700" dirty="0" smtClean="0"/>
              <a:t>Chicago: University of Chicago Press.</a:t>
            </a:r>
          </a:p>
          <a:p>
            <a:pPr>
              <a:lnSpc>
                <a:spcPct val="80000"/>
              </a:lnSpc>
            </a:pPr>
            <a:r>
              <a:rPr lang="en-US" altLang="en-US" sz="2700" dirty="0" err="1" smtClean="0"/>
              <a:t>Leitenberg</a:t>
            </a:r>
            <a:r>
              <a:rPr lang="en-US" altLang="en-US" sz="2700" dirty="0" smtClean="0"/>
              <a:t>, H., &amp; Henning, K. (1995). Sexual fantasy. </a:t>
            </a:r>
            <a:r>
              <a:rPr lang="en-US" altLang="en-US" sz="2700" i="1" dirty="0" smtClean="0"/>
              <a:t>Psychological bulletin, 117</a:t>
            </a:r>
            <a:r>
              <a:rPr lang="en-US" altLang="en-US" sz="2700" dirty="0" smtClean="0"/>
              <a:t>(3), 469-496.</a:t>
            </a:r>
          </a:p>
          <a:p>
            <a:pPr>
              <a:lnSpc>
                <a:spcPct val="80000"/>
              </a:lnSpc>
            </a:pPr>
            <a:r>
              <a:rPr lang="en-US" altLang="en-US" sz="2700" dirty="0" smtClean="0"/>
              <a:t>Poston, D. &amp; </a:t>
            </a:r>
            <a:r>
              <a:rPr lang="en-US" altLang="en-US" sz="2700" dirty="0" err="1" smtClean="0"/>
              <a:t>Baumle</a:t>
            </a:r>
            <a:r>
              <a:rPr lang="en-US" altLang="en-US" sz="2700" dirty="0" smtClean="0"/>
              <a:t>, A. (2010). Patterns of asexuality in the United States. </a:t>
            </a:r>
            <a:r>
              <a:rPr lang="en-US" altLang="en-US" sz="2700" i="1" dirty="0" smtClean="0"/>
              <a:t>Demographic Research, 23, </a:t>
            </a:r>
            <a:r>
              <a:rPr lang="en-US" altLang="en-US" sz="2700" dirty="0" smtClean="0"/>
              <a:t>509 – 530.</a:t>
            </a:r>
          </a:p>
          <a:p>
            <a:pPr>
              <a:lnSpc>
                <a:spcPct val="80000"/>
              </a:lnSpc>
            </a:pPr>
            <a:endParaRPr lang="en-US" altLang="en-US" sz="2700" dirty="0" smtClean="0"/>
          </a:p>
        </p:txBody>
      </p:sp>
    </p:spTree>
    <p:extLst>
      <p:ext uri="{BB962C8B-B14F-4D97-AF65-F5344CB8AC3E}">
        <p14:creationId xmlns:p14="http://schemas.microsoft.com/office/powerpoint/2010/main" val="3945794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435" y="6317316"/>
            <a:ext cx="1721365" cy="448907"/>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b="1" dirty="0" smtClean="0"/>
              <a:t>Questions?</a:t>
            </a:r>
            <a:endParaRPr lang="en-US" b="1" dirty="0"/>
          </a:p>
        </p:txBody>
      </p:sp>
      <p:sp>
        <p:nvSpPr>
          <p:cNvPr id="7" name="Content Placeholder 2"/>
          <p:cNvSpPr>
            <a:spLocks noGrp="1"/>
          </p:cNvSpPr>
          <p:nvPr>
            <p:ph idx="1"/>
          </p:nvPr>
        </p:nvSpPr>
        <p:spPr>
          <a:xfrm>
            <a:off x="76200" y="838200"/>
            <a:ext cx="8915400" cy="5638800"/>
          </a:xfrm>
        </p:spPr>
        <p:txBody>
          <a:bodyPr>
            <a:normAutofit fontScale="92500" lnSpcReduction="10000"/>
          </a:bodyPr>
          <a:lstStyle/>
          <a:p>
            <a:pPr marL="0" indent="0">
              <a:buNone/>
            </a:pPr>
            <a:r>
              <a:rPr lang="en-US" sz="3600" dirty="0" smtClean="0"/>
              <a:t>Download the paper </a:t>
            </a:r>
            <a:r>
              <a:rPr lang="en-US" sz="3600" b="1" dirty="0" smtClean="0">
                <a:solidFill>
                  <a:srgbClr val="EA7125"/>
                </a:solidFill>
                <a:effectLst>
                  <a:outerShdw blurRad="38100" dist="38100" dir="2700000" algn="tl">
                    <a:srgbClr val="000000">
                      <a:alpha val="43137"/>
                    </a:srgbClr>
                  </a:outerShdw>
                </a:effectLst>
              </a:rPr>
              <a:t>Sex Offenders with Intellectual/Developmental Disabilities: A Call to Action for Criminal Justice Professionals </a:t>
            </a:r>
            <a:r>
              <a:rPr lang="en-US" sz="3600" dirty="0" smtClean="0"/>
              <a:t>at</a:t>
            </a:r>
            <a:r>
              <a:rPr lang="en-US" sz="3600" b="1" dirty="0" smtClean="0"/>
              <a:t> </a:t>
            </a:r>
            <a:r>
              <a:rPr lang="en-US" sz="3000" b="1" dirty="0">
                <a:hlinkClick r:id="rId4"/>
              </a:rPr>
              <a:t>http://</a:t>
            </a:r>
            <a:r>
              <a:rPr lang="en-US" sz="3000" b="1" dirty="0" smtClean="0">
                <a:hlinkClick r:id="rId4"/>
              </a:rPr>
              <a:t>www.thearc.org/NCCJD/publications/white-paper-sex-offenders-with-intellectual-developmental-disabilities</a:t>
            </a:r>
            <a:endParaRPr lang="en-US" sz="3000" b="1" dirty="0" smtClean="0"/>
          </a:p>
          <a:p>
            <a:pPr marL="0" indent="0">
              <a:buNone/>
            </a:pPr>
            <a:endParaRPr lang="en-US" sz="3000" b="1" dirty="0" smtClean="0">
              <a:solidFill>
                <a:srgbClr val="EA7125"/>
              </a:solidFill>
              <a:effectLst>
                <a:outerShdw blurRad="38100" dist="38100" dir="2700000" algn="tl">
                  <a:srgbClr val="000000">
                    <a:alpha val="43137"/>
                  </a:srgbClr>
                </a:outerShdw>
              </a:effectLst>
            </a:endParaRPr>
          </a:p>
          <a:p>
            <a:pPr marL="0" indent="0" algn="ctr">
              <a:buNone/>
            </a:pPr>
            <a:r>
              <a:rPr lang="en-US" sz="3600" b="1" dirty="0" smtClean="0">
                <a:solidFill>
                  <a:srgbClr val="44697D"/>
                </a:solidFill>
                <a:effectLst>
                  <a:outerShdw blurRad="38100" dist="38100" dir="2700000" algn="tl">
                    <a:srgbClr val="000000">
                      <a:alpha val="43137"/>
                    </a:srgbClr>
                  </a:outerShdw>
                </a:effectLst>
              </a:rPr>
              <a:t>Addendum to follow</a:t>
            </a:r>
            <a:endParaRPr lang="en-US" sz="2400" b="1" dirty="0" smtClean="0">
              <a:solidFill>
                <a:srgbClr val="44697D"/>
              </a:solidFill>
              <a:effectLst>
                <a:outerShdw blurRad="38100" dist="38100" dir="2700000" algn="tl">
                  <a:srgbClr val="000000">
                    <a:alpha val="43137"/>
                  </a:srgbClr>
                </a:outerShdw>
              </a:effectLst>
            </a:endParaRPr>
          </a:p>
          <a:p>
            <a:pPr algn="r">
              <a:buNone/>
            </a:pPr>
            <a:endParaRPr lang="en-US" sz="2400" b="1" dirty="0" smtClean="0">
              <a:solidFill>
                <a:srgbClr val="EA7125"/>
              </a:solidFill>
              <a:effectLst>
                <a:outerShdw blurRad="38100" dist="38100" dir="2700000" algn="tl">
                  <a:srgbClr val="000000">
                    <a:alpha val="43137"/>
                  </a:srgbClr>
                </a:outerShdw>
              </a:effectLst>
            </a:endParaRPr>
          </a:p>
          <a:p>
            <a:pPr algn="r">
              <a:buNone/>
            </a:pPr>
            <a:endParaRPr lang="en-US" sz="2400" b="1" dirty="0" smtClean="0">
              <a:solidFill>
                <a:srgbClr val="EA7125"/>
              </a:solidFill>
              <a:effectLst>
                <a:outerShdw blurRad="38100" dist="38100" dir="2700000" algn="tl">
                  <a:srgbClr val="000000">
                    <a:alpha val="43137"/>
                  </a:srgbClr>
                </a:outerShdw>
              </a:effectLst>
            </a:endParaRPr>
          </a:p>
          <a:p>
            <a:pPr algn="r">
              <a:buNone/>
            </a:pPr>
            <a:r>
              <a:rPr lang="en-US" sz="2400" b="1" dirty="0" smtClean="0">
                <a:solidFill>
                  <a:srgbClr val="EA7125"/>
                </a:solidFill>
                <a:effectLst>
                  <a:outerShdw blurRad="38100" dist="38100" dir="2700000" algn="tl">
                    <a:srgbClr val="000000">
                      <a:alpha val="43137"/>
                    </a:srgbClr>
                  </a:outerShdw>
                </a:effectLst>
              </a:rPr>
              <a:t>Contact us at:</a:t>
            </a:r>
          </a:p>
          <a:p>
            <a:pPr algn="r">
              <a:buNone/>
            </a:pPr>
            <a:r>
              <a:rPr lang="en-US" sz="2400" u="sng" dirty="0" smtClean="0">
                <a:solidFill>
                  <a:srgbClr val="44697D"/>
                </a:solidFill>
                <a:hlinkClick r:id="rId5"/>
              </a:rPr>
              <a:t>NCCJDinfo@thearc.org</a:t>
            </a:r>
            <a:r>
              <a:rPr lang="en-US" sz="2400" u="sng" dirty="0" smtClean="0"/>
              <a:t> </a:t>
            </a:r>
            <a:endParaRPr lang="en-US" sz="2400" dirty="0" smtClean="0"/>
          </a:p>
        </p:txBody>
      </p:sp>
    </p:spTree>
    <p:extLst>
      <p:ext uri="{BB962C8B-B14F-4D97-AF65-F5344CB8AC3E}">
        <p14:creationId xmlns:p14="http://schemas.microsoft.com/office/powerpoint/2010/main" val="114376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084888" y="55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endParaRPr lang="en-US">
              <a:latin typeface="Times" charset="0"/>
            </a:endParaRPr>
          </a:p>
        </p:txBody>
      </p:sp>
      <p:pic>
        <p:nvPicPr>
          <p:cNvPr id="16389" name="Picture 9" descr="Untitle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48600"/>
            <a:ext cx="2514600" cy="1065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2362200" y="0"/>
            <a:ext cx="6634163" cy="2819400"/>
          </a:xfrm>
        </p:spPr>
        <p:txBody>
          <a:bodyPr>
            <a:normAutofit/>
          </a:bodyPr>
          <a:lstStyle/>
          <a:p>
            <a:pPr algn="r"/>
            <a:r>
              <a:rPr lang="en-US" sz="4000" b="1" dirty="0" smtClean="0"/>
              <a:t>Autism Spectrum Disorder and Sexual Misbehavior</a:t>
            </a:r>
            <a:r>
              <a:rPr lang="en-US" dirty="0" smtClean="0"/>
              <a:t/>
            </a:r>
            <a:br>
              <a:rPr lang="en-US" dirty="0" smtClean="0"/>
            </a:br>
            <a:r>
              <a:rPr lang="en-US" sz="2800" b="1" dirty="0" smtClean="0">
                <a:solidFill>
                  <a:srgbClr val="EA7125"/>
                </a:solidFill>
              </a:rPr>
              <a:t>A Theoretical Perspective</a:t>
            </a:r>
            <a:endParaRPr lang="en-US" sz="2800" b="1" dirty="0">
              <a:solidFill>
                <a:srgbClr val="EA7125"/>
              </a:solidFill>
            </a:endParaRPr>
          </a:p>
        </p:txBody>
      </p:sp>
      <p:sp>
        <p:nvSpPr>
          <p:cNvPr id="4" name="Subtitle 3"/>
          <p:cNvSpPr>
            <a:spLocks noGrp="1"/>
          </p:cNvSpPr>
          <p:nvPr>
            <p:ph type="subTitle" idx="1"/>
          </p:nvPr>
        </p:nvSpPr>
        <p:spPr>
          <a:xfrm>
            <a:off x="76200" y="3505200"/>
            <a:ext cx="8991600" cy="1524000"/>
          </a:xfrm>
        </p:spPr>
        <p:txBody>
          <a:bodyPr>
            <a:normAutofit fontScale="77500" lnSpcReduction="20000"/>
          </a:bodyPr>
          <a:lstStyle/>
          <a:p>
            <a:r>
              <a:rPr lang="en-US" b="1" dirty="0">
                <a:solidFill>
                  <a:srgbClr val="EA7125"/>
                </a:solidFill>
              </a:rPr>
              <a:t>Alexander Westphal, MD, PhD. </a:t>
            </a:r>
          </a:p>
          <a:p>
            <a:r>
              <a:rPr lang="en-US" dirty="0">
                <a:solidFill>
                  <a:srgbClr val="44697D"/>
                </a:solidFill>
              </a:rPr>
              <a:t>Assistant Professor, Yale School of Medicine</a:t>
            </a:r>
          </a:p>
          <a:p>
            <a:r>
              <a:rPr lang="en-US" dirty="0">
                <a:solidFill>
                  <a:srgbClr val="44697D"/>
                </a:solidFill>
              </a:rPr>
              <a:t>(Division of Law and Psychiatry and Yale Child Study Center)</a:t>
            </a:r>
          </a:p>
          <a:p>
            <a:endParaRPr lang="en-US" dirty="0"/>
          </a:p>
        </p:txBody>
      </p:sp>
    </p:spTree>
    <p:extLst>
      <p:ext uri="{BB962C8B-B14F-4D97-AF65-F5344CB8AC3E}">
        <p14:creationId xmlns:p14="http://schemas.microsoft.com/office/powerpoint/2010/main" val="96337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A7125"/>
                </a:solidFill>
              </a:rPr>
              <a:t>DSM-V Diagnostic Criteria</a:t>
            </a:r>
            <a:endParaRPr lang="en-US" dirty="0">
              <a:solidFill>
                <a:srgbClr val="EA7125"/>
              </a:solidFill>
            </a:endParaRPr>
          </a:p>
        </p:txBody>
      </p:sp>
      <p:sp>
        <p:nvSpPr>
          <p:cNvPr id="3" name="Content Placeholder 2"/>
          <p:cNvSpPr>
            <a:spLocks noGrp="1"/>
          </p:cNvSpPr>
          <p:nvPr>
            <p:ph idx="1"/>
          </p:nvPr>
        </p:nvSpPr>
        <p:spPr/>
        <p:txBody>
          <a:bodyPr/>
          <a:lstStyle/>
          <a:p>
            <a:pPr marL="514350" indent="-514350">
              <a:buAutoNum type="alphaUcPeriod"/>
            </a:pPr>
            <a:r>
              <a:rPr lang="en-US" dirty="0" smtClean="0"/>
              <a:t>Persistent deficits in social communication and social interaction across multiple contexts</a:t>
            </a:r>
          </a:p>
          <a:p>
            <a:pPr marL="0" indent="0">
              <a:buNone/>
            </a:pPr>
            <a:endParaRPr lang="en-US" dirty="0"/>
          </a:p>
        </p:txBody>
      </p:sp>
    </p:spTree>
    <p:extLst>
      <p:ext uri="{BB962C8B-B14F-4D97-AF65-F5344CB8AC3E}">
        <p14:creationId xmlns:p14="http://schemas.microsoft.com/office/powerpoint/2010/main" val="3816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9714</TotalTime>
  <Words>5547</Words>
  <Application>Microsoft Office PowerPoint</Application>
  <PresentationFormat>On-screen Show (4:3)</PresentationFormat>
  <Paragraphs>578</Paragraphs>
  <Slides>73</Slides>
  <Notes>43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Autism and the Internet: an Addendum to Sex Offenders with Intellectual and Developmental Disabilities(I/DD)</vt:lpstr>
      <vt:lpstr>Welcome!</vt:lpstr>
      <vt:lpstr>Introduction</vt:lpstr>
      <vt:lpstr>Thank you to our presenters!</vt:lpstr>
      <vt:lpstr>Disability Basics:</vt:lpstr>
      <vt:lpstr>PowerPoint Presentation</vt:lpstr>
      <vt:lpstr>Points to Remember</vt:lpstr>
      <vt:lpstr>Autism Spectrum Disorder and Sexual Misbehavior A Theoretical Perspective</vt:lpstr>
      <vt:lpstr>DSM-V Diagnostic Criteria</vt:lpstr>
      <vt:lpstr>αὐτός</vt:lpstr>
      <vt:lpstr>DSM-V Diagnostic Criteria</vt:lpstr>
      <vt:lpstr>PowerPoint Presentation</vt:lpstr>
      <vt:lpstr>PowerPoint Presentation</vt:lpstr>
      <vt:lpstr>Nebraska v Fisher</vt:lpstr>
      <vt:lpstr>Nebraska v Fisher</vt:lpstr>
      <vt:lpstr>Nebraska v Fisher</vt:lpstr>
      <vt:lpstr>Nebraska v Fisher</vt:lpstr>
      <vt:lpstr>PowerPoint Presentation</vt:lpstr>
      <vt:lpstr>PowerPoint Presentation</vt:lpstr>
      <vt:lpstr>PowerPoint Presentation</vt:lpstr>
      <vt:lpstr>PowerPoint Presentation</vt:lpstr>
      <vt:lpstr>PowerPoint Presentation</vt:lpstr>
      <vt:lpstr>PowerPoint Presentation</vt:lpstr>
      <vt:lpstr>Gateway</vt:lpstr>
      <vt:lpstr>ne·ot·e·ny  (nēˈät(ə)nē/)</vt:lpstr>
      <vt:lpstr>PowerPoint Presentation</vt:lpstr>
      <vt:lpstr>R18 / Hentai</vt:lpstr>
      <vt:lpstr>PowerPoint Presentation</vt:lpstr>
      <vt:lpstr>COPINE (Combating Paedophile Information Networks in Europe)</vt:lpstr>
      <vt:lpstr>Summary</vt:lpstr>
      <vt:lpstr>PowerPoint Presentation</vt:lpstr>
      <vt:lpstr>Resources</vt:lpstr>
      <vt:lpstr>Thank You</vt:lpstr>
      <vt:lpstr>Sexual Offending and ASD: Risks and Vulnerabilities</vt:lpstr>
      <vt:lpstr>Framing the Discussion of Sexual Offending and ASD</vt:lpstr>
      <vt:lpstr>Developmental Disparities</vt:lpstr>
      <vt:lpstr> Q: What is this man doing?   </vt:lpstr>
      <vt:lpstr>Internet</vt:lpstr>
      <vt:lpstr>Vulnerabilities of Internet Users with ASD</vt:lpstr>
      <vt:lpstr>Video Modeling</vt:lpstr>
      <vt:lpstr>Potential Pathways to Offending for People with ASD </vt:lpstr>
      <vt:lpstr>Differences in Offending</vt:lpstr>
      <vt:lpstr>Laurie Sperry</vt:lpstr>
      <vt:lpstr>References </vt:lpstr>
      <vt:lpstr>Sexuality Education &amp; ASD</vt:lpstr>
      <vt:lpstr>Overview</vt:lpstr>
      <vt:lpstr>Risk </vt:lpstr>
      <vt:lpstr>Sexual Behavior- Any?</vt:lpstr>
      <vt:lpstr>Sexual Behavior: Same Sex </vt:lpstr>
      <vt:lpstr>Sexual Identity</vt:lpstr>
      <vt:lpstr>Sexual Identity</vt:lpstr>
      <vt:lpstr>How to Teach</vt:lpstr>
      <vt:lpstr>PowerPoint Presentation</vt:lpstr>
      <vt:lpstr>PowerPoint Presentation</vt:lpstr>
      <vt:lpstr>When Teaching consider:</vt:lpstr>
      <vt:lpstr>Executive Processes</vt:lpstr>
      <vt:lpstr>Learning Style</vt:lpstr>
      <vt:lpstr>Learning Style</vt:lpstr>
      <vt:lpstr>Anxiety</vt:lpstr>
      <vt:lpstr>What to teach: General Content</vt:lpstr>
      <vt:lpstr>Sexuality Education</vt:lpstr>
      <vt:lpstr>What to Teach: Facts</vt:lpstr>
      <vt:lpstr>What to Teach: How-To’s</vt:lpstr>
      <vt:lpstr>What to Teach: Social Pieces</vt:lpstr>
      <vt:lpstr>What to Teach: Social Pieces</vt:lpstr>
      <vt:lpstr>What to Teach: Consent</vt:lpstr>
      <vt:lpstr>Counteracting Media Influence</vt:lpstr>
      <vt:lpstr>EXAMPLE: Teaching about porn  (adapted from NYT)</vt:lpstr>
      <vt:lpstr>EXAMPLE: Teaching about porn </vt:lpstr>
      <vt:lpstr>EXAMPLE:  What to teach about how to use porn</vt:lpstr>
      <vt:lpstr>Rachel L. Loftin, PhD</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National Center on Criminal Justice &amp; Disability (NCCJD)</dc:title>
  <dc:creator>Kathryn Walker</dc:creator>
  <cp:lastModifiedBy>Leigh Ann Davis</cp:lastModifiedBy>
  <cp:revision>198</cp:revision>
  <dcterms:created xsi:type="dcterms:W3CDTF">2013-12-26T20:40:59Z</dcterms:created>
  <dcterms:modified xsi:type="dcterms:W3CDTF">2015-11-04T16:48:53Z</dcterms:modified>
</cp:coreProperties>
</file>